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805" r:id="rId3"/>
    <p:sldId id="869" r:id="rId4"/>
    <p:sldId id="798" r:id="rId5"/>
    <p:sldId id="799" r:id="rId6"/>
    <p:sldId id="800" r:id="rId7"/>
    <p:sldId id="586" r:id="rId8"/>
    <p:sldId id="1048" r:id="rId9"/>
    <p:sldId id="806" r:id="rId10"/>
    <p:sldId id="888" r:id="rId11"/>
    <p:sldId id="870" r:id="rId12"/>
    <p:sldId id="803" r:id="rId13"/>
    <p:sldId id="957" r:id="rId14"/>
    <p:sldId id="958" r:id="rId15"/>
    <p:sldId id="959" r:id="rId16"/>
    <p:sldId id="960" r:id="rId17"/>
    <p:sldId id="961" r:id="rId18"/>
    <p:sldId id="821" r:id="rId19"/>
    <p:sldId id="849" r:id="rId20"/>
    <p:sldId id="850" r:id="rId21"/>
    <p:sldId id="962" r:id="rId22"/>
    <p:sldId id="851" r:id="rId23"/>
    <p:sldId id="891" r:id="rId24"/>
    <p:sldId id="892" r:id="rId25"/>
    <p:sldId id="893" r:id="rId26"/>
    <p:sldId id="867" r:id="rId27"/>
    <p:sldId id="854" r:id="rId28"/>
    <p:sldId id="1049" r:id="rId29"/>
    <p:sldId id="1050" r:id="rId30"/>
    <p:sldId id="1051" r:id="rId31"/>
    <p:sldId id="868" r:id="rId32"/>
    <p:sldId id="855" r:id="rId33"/>
    <p:sldId id="856" r:id="rId34"/>
    <p:sldId id="857" r:id="rId35"/>
    <p:sldId id="858" r:id="rId36"/>
    <p:sldId id="963" r:id="rId37"/>
    <p:sldId id="964" r:id="rId38"/>
    <p:sldId id="860" r:id="rId39"/>
    <p:sldId id="861" r:id="rId40"/>
    <p:sldId id="862" r:id="rId41"/>
    <p:sldId id="863" r:id="rId42"/>
    <p:sldId id="842" r:id="rId43"/>
    <p:sldId id="843" r:id="rId44"/>
    <p:sldId id="844" r:id="rId45"/>
    <p:sldId id="845" r:id="rId46"/>
    <p:sldId id="813" r:id="rId47"/>
    <p:sldId id="1047" r:id="rId48"/>
    <p:sldId id="846" r:id="rId49"/>
    <p:sldId id="847" r:id="rId50"/>
    <p:sldId id="905" r:id="rId51"/>
    <p:sldId id="906" r:id="rId52"/>
    <p:sldId id="907" r:id="rId53"/>
    <p:sldId id="908" r:id="rId54"/>
    <p:sldId id="638" r:id="rId55"/>
    <p:sldId id="654" r:id="rId56"/>
    <p:sldId id="1039" r:id="rId57"/>
    <p:sldId id="1025" r:id="rId58"/>
    <p:sldId id="1026" r:id="rId59"/>
    <p:sldId id="1027" r:id="rId60"/>
    <p:sldId id="1028" r:id="rId61"/>
    <p:sldId id="1029" r:id="rId62"/>
    <p:sldId id="1030" r:id="rId63"/>
    <p:sldId id="1031" r:id="rId64"/>
    <p:sldId id="1032" r:id="rId65"/>
    <p:sldId id="1033" r:id="rId66"/>
    <p:sldId id="1034" r:id="rId67"/>
    <p:sldId id="1035" r:id="rId68"/>
    <p:sldId id="1036" r:id="rId69"/>
    <p:sldId id="1037" r:id="rId70"/>
    <p:sldId id="1038" r:id="rId71"/>
    <p:sldId id="890" r:id="rId72"/>
    <p:sldId id="1040" r:id="rId73"/>
    <p:sldId id="1041" r:id="rId74"/>
    <p:sldId id="1042" r:id="rId75"/>
    <p:sldId id="1043" r:id="rId76"/>
    <p:sldId id="1044" r:id="rId77"/>
    <p:sldId id="1045" r:id="rId78"/>
    <p:sldId id="1046" r:id="rId79"/>
    <p:sldId id="444" r:id="rId80"/>
    <p:sldId id="793" r:id="rId81"/>
  </p:sldIdLst>
  <p:sldSz cx="9144000" cy="6858000" type="screen4x3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249" autoAdjust="0"/>
  </p:normalViewPr>
  <p:slideViewPr>
    <p:cSldViewPr>
      <p:cViewPr varScale="1">
        <p:scale>
          <a:sx n="135" d="100"/>
          <a:sy n="135" d="100"/>
        </p:scale>
        <p:origin x="924" y="114"/>
      </p:cViewPr>
      <p:guideLst>
        <p:guide orient="horz" pos="21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5" Type="http://schemas.openxmlformats.org/officeDocument/2006/relationships/image" Target="../media/image2.wmf"/><Relationship Id="rId4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7DCDD-DED0-4E3A-B36C-7DECE1AE8B1D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77756-4CF1-4890-B962-AE6E2F806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1995</a:t>
            </a:r>
            <a:r>
              <a:rPr lang="zh-CN" altLang="en-US" dirty="0"/>
              <a:t>年豪华晚宴赌注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9A565-BA4E-4B4D-83FE-92F58C5783F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8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8ED1B6-0DC4-45C2-8787-2739A1098A26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19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r>
              <a:rPr lang="en-US" altLang="zh-CN"/>
              <a:t>XOR: x_1, x_2, and we want to transform to x_1^2, x_2^2, x_1 x_2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It can also be viewed as feature extraction from the feature vector </a:t>
            </a:r>
            <a:r>
              <a:rPr lang="en-US" altLang="zh-CN" b="1"/>
              <a:t>x</a:t>
            </a:r>
            <a:r>
              <a:rPr lang="en-US" altLang="zh-CN"/>
              <a:t>, but now we extract </a:t>
            </a:r>
            <a:r>
              <a:rPr lang="en-US" altLang="zh-CN" i="1"/>
              <a:t>more</a:t>
            </a:r>
            <a:r>
              <a:rPr lang="en-US" altLang="zh-CN"/>
              <a:t> feature than the number of features in </a:t>
            </a:r>
            <a:r>
              <a:rPr lang="en-US" altLang="zh-CN" b="1"/>
              <a:t>x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6AF61-963B-41A5-AC85-67CA6BBFADD5}" type="slidenum">
              <a:rPr lang="zh-CN" altLang="en-US" smtClean="0"/>
              <a:t>32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3344FC-5D4C-48F8-B83D-2B4AC81876FF}" type="slidenum">
              <a:rPr lang="zh-CN" altLang="en-US" smtClean="0"/>
              <a:t>33</a:t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60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41C074-CCBF-416E-A64B-037CF626D2A5}" type="slidenum">
              <a:rPr lang="zh-CN" altLang="en-US" smtClean="0"/>
              <a:t>34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71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C3BC87-092A-4211-9F1F-8074A01CC784}" type="slidenum">
              <a:rPr lang="zh-CN" altLang="en-US" smtClean="0"/>
              <a:t>35</a:t>
            </a:fld>
            <a:endParaRPr lang="en-US" altLang="zh-CN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A180B-E13B-48AE-87D1-1D948A24A186}" type="slidenum">
              <a:rPr lang="zh-CN" altLang="en-US" smtClean="0"/>
              <a:t>39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r>
              <a:rPr lang="en-US" altLang="zh-CN"/>
              <a:t>H =</a:t>
            </a:r>
          </a:p>
          <a:p>
            <a:pPr eaLnBrk="1" hangingPunct="1"/>
            <a:r>
              <a:rPr lang="en-US" altLang="zh-CN"/>
              <a:t>           4           9         -25         -36          49</a:t>
            </a:r>
          </a:p>
          <a:p>
            <a:pPr eaLnBrk="1" hangingPunct="1"/>
            <a:r>
              <a:rPr lang="en-US" altLang="zh-CN"/>
              <a:t>           9          25         -81        -121         169</a:t>
            </a:r>
          </a:p>
          <a:p>
            <a:pPr eaLnBrk="1" hangingPunct="1"/>
            <a:r>
              <a:rPr lang="en-US" altLang="zh-CN"/>
              <a:t>         -25         -81         289         441        -625</a:t>
            </a:r>
          </a:p>
          <a:p>
            <a:pPr eaLnBrk="1" hangingPunct="1"/>
            <a:r>
              <a:rPr lang="en-US" altLang="zh-CN"/>
              <a:t>         -36        -121         441         676        -961</a:t>
            </a:r>
          </a:p>
          <a:p>
            <a:pPr eaLnBrk="1" hangingPunct="1"/>
            <a:r>
              <a:rPr lang="en-US" altLang="zh-CN"/>
              <a:t>          49         169        -625        -961        1369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3FBFD1-F204-4CD2-B54A-63F19A1C91EF}" type="slidenum">
              <a:rPr lang="zh-CN" altLang="en-US" smtClean="0"/>
              <a:t>40</a:t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501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r>
              <a:rPr lang="en-US" altLang="zh-CN"/>
              <a:t>The optimization toolbox of matlab contains a quadratic programming solver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60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E265-ED1D-4709-AD89-0D7A8681764D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46D1-070D-4AFE-8628-949AE8F73AC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0854-38AF-43D2-A456-4DB57F5D04A5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82E7-4557-4D8E-9378-B4766A3512FE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56AA1-44F1-4587-8FB2-FEA21607F8F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25E5-E0C2-404E-ACA7-8F05A1F29B13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5ACB-08CB-4DF7-A030-C22B7D805C5D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EA-9E99-4929-9530-001ECF3F244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3FD6-78B7-4F4A-95CF-DD2033D7CB44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A859-BA93-45F8-BFBD-8F821E128BDC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97387-CF47-4162-97AE-D568119F32F5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C148-B267-4932-BEF2-31027F4B4F20}" type="datetime1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2020</a:t>
            </a:r>
            <a:r>
              <a:rPr lang="zh-CN" altLang="en-US"/>
              <a:t>年春季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41FB-095A-4DE7-8F97-64D5E99D6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.xml"/><Relationship Id="rId7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8.w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0.w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28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7.bin"/><Relationship Id="rId5" Type="http://schemas.openxmlformats.org/officeDocument/2006/relationships/image" Target="../media/image54.wmf"/><Relationship Id="rId10" Type="http://schemas.openxmlformats.org/officeDocument/2006/relationships/image" Target="../media/image56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5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6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6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8.xml"/><Relationship Id="rId7" Type="http://schemas.openxmlformats.org/officeDocument/2006/relationships/image" Target="../media/image73.png"/><Relationship Id="rId2" Type="http://schemas.openxmlformats.org/officeDocument/2006/relationships/tags" Target="../tags/tag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1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2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1.wmf"/><Relationship Id="rId5" Type="http://schemas.openxmlformats.org/officeDocument/2006/relationships/image" Target="../media/image74.w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7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84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4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99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00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u.edu.tw/~cjlin/liblinear/" TargetMode="External"/><Relationship Id="rId2" Type="http://schemas.openxmlformats.org/officeDocument/2006/relationships/hyperlink" Target="http://www.csie.ntu.edu.tw/~cjlin/libsv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huji.ac.il/~shais/code/index.html" TargetMode="External"/><Relationship Id="rId4" Type="http://schemas.openxmlformats.org/officeDocument/2006/relationships/hyperlink" Target="http://svmlight.joachims.org/svm_struct.htm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36760800?p=1" TargetMode="External"/><Relationship Id="rId2" Type="http://schemas.openxmlformats.org/officeDocument/2006/relationships/hyperlink" Target="https://zhuanlan.zhihu.com/p/292121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av36760800?p=2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b="1" dirty="0"/>
              <a:t>第五讲</a:t>
            </a:r>
            <a:r>
              <a:rPr lang="en-US" altLang="zh-CN" b="1" dirty="0"/>
              <a:t> </a:t>
            </a:r>
            <a:r>
              <a:rPr lang="zh-CN" altLang="en-US" b="1" dirty="0">
                <a:sym typeface="+mn-ea"/>
              </a:rPr>
              <a:t>核方法</a:t>
            </a:r>
            <a:r>
              <a:rPr lang="zh-CN" altLang="en-US" b="1" dirty="0"/>
              <a:t>与</a:t>
            </a:r>
            <a:r>
              <a:rPr lang="zh-CN" altLang="en-US" b="1" dirty="0">
                <a:sym typeface="+mn-ea"/>
              </a:rPr>
              <a:t>支持向量机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</a:rPr>
              <a:t>钟秀琴</a:t>
            </a:r>
            <a:endParaRPr lang="en-US" altLang="zh-CN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</a:rPr>
              <a:t>电子科技大学 计算机学院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2284" y="5386312"/>
            <a:ext cx="807943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i="1" dirty="0">
                <a:cs typeface="Times New Roman" panose="02020603050405020304" pitchFamily="18" charset="0"/>
              </a:rPr>
              <a:t>*Many slides based on </a:t>
            </a:r>
            <a:r>
              <a:rPr lang="en-US" altLang="zh-CN" b="1" i="1" dirty="0" err="1">
                <a:cs typeface="Times New Roman" panose="02020603050405020304" pitchFamily="18" charset="0"/>
              </a:rPr>
              <a:t>Hsuan-Tien</a:t>
            </a:r>
            <a:r>
              <a:rPr lang="en-US" altLang="zh-CN" b="1" i="1" dirty="0">
                <a:cs typeface="Times New Roman" panose="02020603050405020304" pitchFamily="18" charset="0"/>
              </a:rPr>
              <a:t> Lin, </a:t>
            </a:r>
            <a:r>
              <a:rPr lang="en-US" altLang="zh-CN" b="1" i="1" dirty="0" err="1">
                <a:cs typeface="Times New Roman" panose="02020603050405020304" pitchFamily="18" charset="0"/>
              </a:rPr>
              <a:t>Zhihua</a:t>
            </a:r>
            <a:r>
              <a:rPr lang="en-US" altLang="zh-CN" b="1" i="1" dirty="0">
                <a:cs typeface="Times New Roman" panose="02020603050405020304" pitchFamily="18" charset="0"/>
              </a:rPr>
              <a:t> Zhou, Hang Li, </a:t>
            </a:r>
            <a:r>
              <a:rPr lang="en-US" altLang="zh-CN" b="1" i="1" dirty="0" err="1">
                <a:cs typeface="Times New Roman" panose="02020603050405020304" pitchFamily="18" charset="0"/>
              </a:rPr>
              <a:t>Gautam</a:t>
            </a:r>
            <a:r>
              <a:rPr lang="en-US" altLang="zh-CN" b="1" i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cs typeface="Times New Roman" panose="02020603050405020304" pitchFamily="18" charset="0"/>
              </a:rPr>
              <a:t>Kunapuli</a:t>
            </a:r>
            <a:r>
              <a:rPr lang="en-US" altLang="zh-CN" b="1" i="1" dirty="0">
                <a:cs typeface="Times New Roman" panose="02020603050405020304" pitchFamily="18" charset="0"/>
              </a:rPr>
              <a:t>, David Sontag, Eric Xing, Richard Zemel, Raquel Urtasun, Sanja Fidler and Erik </a:t>
            </a:r>
            <a:r>
              <a:rPr lang="en-US" altLang="zh-CN" b="1" i="1" dirty="0" err="1">
                <a:cs typeface="Times New Roman" panose="02020603050405020304" pitchFamily="18" charset="0"/>
              </a:rPr>
              <a:t>Sudderth’s</a:t>
            </a:r>
            <a:r>
              <a:rPr lang="en-US" altLang="zh-CN" b="1" i="1" dirty="0">
                <a:cs typeface="Times New Roman" panose="02020603050405020304" pitchFamily="18" charset="0"/>
              </a:rPr>
              <a:t> slides </a:t>
            </a:r>
            <a:endParaRPr lang="zh-CN" altLang="en-US" b="1" i="1" dirty="0"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2E124-628A-47FA-A578-6E3D851F8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6" y="6144032"/>
            <a:ext cx="8548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2023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年春季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z="4000" b="1" noProof="1"/>
              <a:t>支持向量机: 3 个关键想法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1212" y="1600200"/>
            <a:ext cx="7931118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通过优化来求解（一个超平面）</a:t>
            </a:r>
            <a:endParaRPr lang="en-US" altLang="zh-CN" b="1" dirty="0"/>
          </a:p>
          <a:p>
            <a:pPr marL="514350" indent="-514350">
              <a:buFont typeface="+mj-lt"/>
              <a:buAutoNum type="arabicPeriod"/>
            </a:pPr>
            <a:endParaRPr lang="zh-CN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寻找最大间隔分类器来提高模型的泛化能力</a:t>
            </a:r>
            <a:endParaRPr lang="en-US" altLang="zh-CN" b="1" dirty="0"/>
          </a:p>
          <a:p>
            <a:pPr marL="514350" indent="-514350">
              <a:buFont typeface="+mj-lt"/>
              <a:buAutoNum type="arabicPeriod"/>
            </a:pPr>
            <a:endParaRPr lang="zh-CN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采用核技巧使得在高维特征空间的计算更有效率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对偶问题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8938" y="1285860"/>
            <a:ext cx="3214678" cy="208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支持向量机基本型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2129684"/>
            <a:ext cx="8616950" cy="451134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最大间隔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寻找参数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264074" y="4249569"/>
            <a:ext cx="486610" cy="424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35" y="2846848"/>
            <a:ext cx="5639289" cy="12254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17" y="4850958"/>
            <a:ext cx="5578323" cy="12254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2737" y="6193154"/>
            <a:ext cx="48659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支持向量机的原问题</a:t>
            </a:r>
            <a:r>
              <a:rPr lang="zh-CN" altLang="en-US" sz="2000" b="1" dirty="0"/>
              <a:t>、凸二次优化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对偶问题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6" y="1017450"/>
            <a:ext cx="878684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     拉格朗日乘子法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第一步：引入拉格朗日乘子           得到拉格朗日函数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325755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第二步：令                对</a:t>
            </a:r>
            <a:r>
              <a:rPr lang="en-US" altLang="zh-CN" b="1" i="1" dirty="0"/>
              <a:t>     </a:t>
            </a:r>
            <a:r>
              <a:rPr lang="zh-CN" altLang="en-US" b="1" dirty="0"/>
              <a:t>和</a:t>
            </a:r>
            <a:r>
              <a:rPr lang="en-US" altLang="zh-CN" b="1" i="1" dirty="0"/>
              <a:t>   </a:t>
            </a:r>
            <a:r>
              <a:rPr lang="zh-CN" altLang="en-US" b="1" dirty="0"/>
              <a:t>的偏导为零可得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第三步：回代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0835"/>
            <a:ext cx="786452" cy="2865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38391"/>
            <a:ext cx="1192839" cy="3217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34" y="3367434"/>
            <a:ext cx="253915" cy="23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0" y="3307380"/>
            <a:ext cx="135442" cy="30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90" y="2104138"/>
            <a:ext cx="5388428" cy="7533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1" y="3786190"/>
            <a:ext cx="3530443" cy="79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6" y="5000636"/>
            <a:ext cx="4512560" cy="154679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79974" y="3696412"/>
            <a:ext cx="1828488" cy="10080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79974" y="4967089"/>
            <a:ext cx="4948314" cy="15786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9192" y="5517174"/>
            <a:ext cx="302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支持向量机的对偶问题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更容易解，稀疏解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24096" y="5543413"/>
            <a:ext cx="5040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664523" y="55259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内积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解的稀疏性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820"/>
            <a:ext cx="8229600" cy="4525963"/>
          </a:xfrm>
        </p:spPr>
        <p:txBody>
          <a:bodyPr/>
          <a:lstStyle/>
          <a:p>
            <a:r>
              <a:rPr lang="zh-CN" altLang="en-US" dirty="0"/>
              <a:t>最终模型：</a:t>
            </a:r>
          </a:p>
          <a:p>
            <a:endParaRPr lang="en-US" altLang="zh-CN" dirty="0"/>
          </a:p>
          <a:p>
            <a:r>
              <a:rPr lang="en-US" altLang="zh-CN" dirty="0"/>
              <a:t>KKT</a:t>
            </a:r>
            <a:r>
              <a:rPr lang="zh-CN" altLang="en-US" dirty="0"/>
              <a:t>条件：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88" y="1383108"/>
            <a:ext cx="4577146" cy="3600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318516" y="3602128"/>
            <a:ext cx="318053" cy="306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43706" y="5478243"/>
            <a:ext cx="704109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/>
              <a:t>支持向量机解的</a:t>
            </a:r>
            <a:r>
              <a:rPr lang="zh-CN" altLang="en-US" sz="2400" b="1" dirty="0">
                <a:solidFill>
                  <a:srgbClr val="2116FC"/>
                </a:solidFill>
              </a:rPr>
              <a:t>稀疏性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训练完成后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大部分的训练样本都不需保留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最终模型仅与</a:t>
            </a:r>
            <a:r>
              <a:rPr lang="zh-CN" altLang="en-US" sz="2400" b="1" dirty="0">
                <a:solidFill>
                  <a:srgbClr val="2116FC"/>
                </a:solidFill>
              </a:rPr>
              <a:t>支持向量</a:t>
            </a:r>
            <a:r>
              <a:rPr lang="zh-CN" altLang="en-US" sz="2400" b="1" dirty="0"/>
              <a:t>有关</a:t>
            </a:r>
            <a:r>
              <a:rPr lang="en-US" altLang="zh-CN" sz="2400" b="1" dirty="0"/>
              <a:t>.</a:t>
            </a:r>
            <a:endParaRPr lang="zh-CN" altLang="en-US" sz="2200" b="1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09" y="2142417"/>
            <a:ext cx="2681195" cy="12624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14" y="3573012"/>
            <a:ext cx="1505843" cy="359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28" y="3597397"/>
            <a:ext cx="847417" cy="310923"/>
          </a:xfrm>
          <a:prstGeom prst="rect">
            <a:avLst/>
          </a:prstGeom>
        </p:spPr>
      </p:pic>
      <p:pic>
        <p:nvPicPr>
          <p:cNvPr id="22220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3706" y="4045981"/>
            <a:ext cx="7049739" cy="13064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3780110" y="3301764"/>
            <a:ext cx="180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互补松弛条件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444156" y="1772862"/>
            <a:ext cx="5040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372150" y="1772862"/>
            <a:ext cx="642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内积</a:t>
            </a:r>
          </a:p>
        </p:txBody>
      </p:sp>
      <p:sp>
        <p:nvSpPr>
          <p:cNvPr id="4" name="矩形 3"/>
          <p:cNvSpPr/>
          <p:nvPr/>
        </p:nvSpPr>
        <p:spPr>
          <a:xfrm>
            <a:off x="5617772" y="4581096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支持向量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211262" y="5229150"/>
            <a:ext cx="209696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69355" y="2132965"/>
            <a:ext cx="2874645" cy="1868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640231" y="1258369"/>
            <a:ext cx="617203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Verdana" panose="020B0604030504040204" pitchFamily="34" charset="0"/>
              </a:rPr>
              <a:t>超平面法向量是支持向量的线性组合</a:t>
            </a:r>
          </a:p>
        </p:txBody>
      </p:sp>
      <p:sp>
        <p:nvSpPr>
          <p:cNvPr id="483366" name="Rectangle 38"/>
          <p:cNvSpPr>
            <a:spLocks noChangeArrowheads="1"/>
          </p:cNvSpPr>
          <p:nvPr/>
        </p:nvSpPr>
        <p:spPr bwMode="auto">
          <a:xfrm>
            <a:off x="3203575" y="188913"/>
            <a:ext cx="3097213" cy="70675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atin typeface="+mj-lt"/>
                <a:ea typeface="+mj-ea"/>
                <a:cs typeface="+mj-cs"/>
              </a:rPr>
              <a:t>支持向量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905687" y="2420916"/>
            <a:ext cx="5186523" cy="3795498"/>
            <a:chOff x="1019" y="1133"/>
            <a:chExt cx="4105" cy="3055"/>
          </a:xfrm>
        </p:grpSpPr>
        <p:sp>
          <p:nvSpPr>
            <p:cNvPr id="25605" name="Text Box 5"/>
            <p:cNvSpPr txBox="1">
              <a:spLocks noChangeArrowheads="1"/>
            </p:cNvSpPr>
            <p:nvPr/>
          </p:nvSpPr>
          <p:spPr bwMode="auto">
            <a:xfrm>
              <a:off x="2388" y="3053"/>
              <a:ext cx="78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6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=1.4</a:t>
              </a:r>
            </a:p>
          </p:txBody>
        </p:sp>
        <p:sp>
          <p:nvSpPr>
            <p:cNvPr id="25606" name="Line 6"/>
            <p:cNvSpPr>
              <a:spLocks noChangeShapeType="1"/>
            </p:cNvSpPr>
            <p:nvPr/>
          </p:nvSpPr>
          <p:spPr bwMode="auto">
            <a:xfrm flipV="1">
              <a:off x="1044" y="1236"/>
              <a:ext cx="0" cy="2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 flipV="1">
              <a:off x="1044" y="3932"/>
              <a:ext cx="2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8" name="Oval 8"/>
            <p:cNvSpPr>
              <a:spLocks noChangeArrowheads="1"/>
            </p:cNvSpPr>
            <p:nvPr/>
          </p:nvSpPr>
          <p:spPr bwMode="auto">
            <a:xfrm>
              <a:off x="2778" y="1750"/>
              <a:ext cx="128" cy="12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09" name="Oval 9"/>
            <p:cNvSpPr>
              <a:spLocks noChangeArrowheads="1"/>
            </p:cNvSpPr>
            <p:nvPr/>
          </p:nvSpPr>
          <p:spPr bwMode="auto">
            <a:xfrm>
              <a:off x="3204" y="2285"/>
              <a:ext cx="129" cy="12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0" name="Oval 10"/>
            <p:cNvSpPr>
              <a:spLocks noChangeArrowheads="1"/>
            </p:cNvSpPr>
            <p:nvPr/>
          </p:nvSpPr>
          <p:spPr bwMode="auto">
            <a:xfrm>
              <a:off x="3677" y="2456"/>
              <a:ext cx="128" cy="12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1" name="Oval 11"/>
            <p:cNvSpPr>
              <a:spLocks noChangeArrowheads="1"/>
            </p:cNvSpPr>
            <p:nvPr/>
          </p:nvSpPr>
          <p:spPr bwMode="auto">
            <a:xfrm>
              <a:off x="2392" y="1878"/>
              <a:ext cx="129" cy="12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2" name="Oval 12"/>
            <p:cNvSpPr>
              <a:spLocks noChangeArrowheads="1"/>
            </p:cNvSpPr>
            <p:nvPr/>
          </p:nvSpPr>
          <p:spPr bwMode="auto">
            <a:xfrm>
              <a:off x="3227" y="2713"/>
              <a:ext cx="128" cy="12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3" name="Rectangle 13"/>
            <p:cNvSpPr>
              <a:spLocks noChangeArrowheads="1"/>
            </p:cNvSpPr>
            <p:nvPr/>
          </p:nvSpPr>
          <p:spPr bwMode="auto">
            <a:xfrm>
              <a:off x="1332" y="2765"/>
              <a:ext cx="128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4" name="Rectangle 14"/>
            <p:cNvSpPr>
              <a:spLocks noChangeArrowheads="1"/>
            </p:cNvSpPr>
            <p:nvPr/>
          </p:nvSpPr>
          <p:spPr bwMode="auto">
            <a:xfrm>
              <a:off x="2388" y="3005"/>
              <a:ext cx="129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5" name="Rectangle 15"/>
            <p:cNvSpPr>
              <a:spLocks noChangeArrowheads="1"/>
            </p:cNvSpPr>
            <p:nvPr/>
          </p:nvSpPr>
          <p:spPr bwMode="auto">
            <a:xfrm>
              <a:off x="2200" y="3419"/>
              <a:ext cx="128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6" name="Rectangle 16"/>
            <p:cNvSpPr>
              <a:spLocks noChangeArrowheads="1"/>
            </p:cNvSpPr>
            <p:nvPr/>
          </p:nvSpPr>
          <p:spPr bwMode="auto">
            <a:xfrm>
              <a:off x="1429" y="3355"/>
              <a:ext cx="129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7" name="Rectangle 17"/>
            <p:cNvSpPr>
              <a:spLocks noChangeArrowheads="1"/>
            </p:cNvSpPr>
            <p:nvPr/>
          </p:nvSpPr>
          <p:spPr bwMode="auto">
            <a:xfrm>
              <a:off x="1558" y="2392"/>
              <a:ext cx="128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8" name="Text Box 18"/>
            <p:cNvSpPr txBox="1">
              <a:spLocks noChangeArrowheads="1"/>
            </p:cNvSpPr>
            <p:nvPr/>
          </p:nvSpPr>
          <p:spPr bwMode="auto">
            <a:xfrm>
              <a:off x="1672" y="3685"/>
              <a:ext cx="680" cy="250"/>
            </a:xfrm>
            <a:prstGeom prst="rect">
              <a:avLst/>
            </a:prstGeom>
            <a:solidFill>
              <a:srgbClr val="F8BAEC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9900FF"/>
                  </a:solidFill>
                  <a:latin typeface="Tahoma" panose="020B0604030504040204" pitchFamily="34" charset="0"/>
                </a:rPr>
                <a:t>Class 1</a:t>
              </a:r>
            </a:p>
          </p:txBody>
        </p:sp>
        <p:sp>
          <p:nvSpPr>
            <p:cNvPr id="25619" name="Text Box 19"/>
            <p:cNvSpPr txBox="1">
              <a:spLocks noChangeArrowheads="1"/>
            </p:cNvSpPr>
            <p:nvPr/>
          </p:nvSpPr>
          <p:spPr bwMode="auto">
            <a:xfrm>
              <a:off x="2196" y="1133"/>
              <a:ext cx="680" cy="250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009900"/>
                  </a:solidFill>
                  <a:latin typeface="Tahoma" panose="020B0604030504040204" pitchFamily="34" charset="0"/>
                </a:rPr>
                <a:t>Class 2</a:t>
              </a:r>
            </a:p>
          </p:txBody>
        </p:sp>
        <p:sp>
          <p:nvSpPr>
            <p:cNvPr id="25620" name="Line 20"/>
            <p:cNvSpPr>
              <a:spLocks noChangeShapeType="1"/>
            </p:cNvSpPr>
            <p:nvPr/>
          </p:nvSpPr>
          <p:spPr bwMode="auto">
            <a:xfrm>
              <a:off x="1943" y="1429"/>
              <a:ext cx="2119" cy="211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21"/>
            <p:cNvSpPr>
              <a:spLocks noChangeShapeType="1"/>
            </p:cNvSpPr>
            <p:nvPr/>
          </p:nvSpPr>
          <p:spPr bwMode="auto">
            <a:xfrm>
              <a:off x="1108" y="1750"/>
              <a:ext cx="2288" cy="226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>
              <a:off x="1108" y="1172"/>
              <a:ext cx="2624" cy="260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623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36" y="3629"/>
              <a:ext cx="120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4" name="Picture 24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72" y="3245"/>
              <a:ext cx="1152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5" name="Picture 2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916" y="3965"/>
              <a:ext cx="1344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 flipV="1">
              <a:off x="2071" y="1750"/>
              <a:ext cx="1349" cy="1412"/>
            </a:xfrm>
            <a:prstGeom prst="line">
              <a:avLst/>
            </a:prstGeom>
            <a:noFill/>
            <a:ln w="25400">
              <a:solidFill>
                <a:srgbClr val="993366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627" name="Picture 2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72" y="2093"/>
              <a:ext cx="240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8" name="Text Box 28"/>
            <p:cNvSpPr txBox="1">
              <a:spLocks noChangeArrowheads="1"/>
            </p:cNvSpPr>
            <p:nvPr/>
          </p:nvSpPr>
          <p:spPr bwMode="auto">
            <a:xfrm>
              <a:off x="3348" y="2669"/>
              <a:ext cx="78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1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=0.8</a:t>
              </a:r>
            </a:p>
          </p:txBody>
        </p:sp>
        <p:sp>
          <p:nvSpPr>
            <p:cNvPr id="25629" name="Text Box 29"/>
            <p:cNvSpPr txBox="1">
              <a:spLocks noChangeArrowheads="1"/>
            </p:cNvSpPr>
            <p:nvPr/>
          </p:nvSpPr>
          <p:spPr bwMode="auto">
            <a:xfrm>
              <a:off x="3684" y="218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2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  <p:sp>
          <p:nvSpPr>
            <p:cNvPr id="25630" name="Text Box 30"/>
            <p:cNvSpPr txBox="1">
              <a:spLocks noChangeArrowheads="1"/>
            </p:cNvSpPr>
            <p:nvPr/>
          </p:nvSpPr>
          <p:spPr bwMode="auto">
            <a:xfrm>
              <a:off x="2156" y="3470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3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  <p:sp>
          <p:nvSpPr>
            <p:cNvPr id="25631" name="Text Box 31"/>
            <p:cNvSpPr txBox="1">
              <a:spLocks noChangeArrowheads="1"/>
            </p:cNvSpPr>
            <p:nvPr/>
          </p:nvSpPr>
          <p:spPr bwMode="auto">
            <a:xfrm>
              <a:off x="1084" y="282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4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  <p:sp>
          <p:nvSpPr>
            <p:cNvPr id="25632" name="Text Box 32"/>
            <p:cNvSpPr txBox="1">
              <a:spLocks noChangeArrowheads="1"/>
            </p:cNvSpPr>
            <p:nvPr/>
          </p:nvSpPr>
          <p:spPr bwMode="auto">
            <a:xfrm>
              <a:off x="1019" y="230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5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  <p:sp>
          <p:nvSpPr>
            <p:cNvPr id="25633" name="Text Box 33"/>
            <p:cNvSpPr txBox="1">
              <a:spLocks noChangeArrowheads="1"/>
            </p:cNvSpPr>
            <p:nvPr/>
          </p:nvSpPr>
          <p:spPr bwMode="auto">
            <a:xfrm>
              <a:off x="3204" y="2045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7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  <p:sp>
          <p:nvSpPr>
            <p:cNvPr id="25634" name="Text Box 34"/>
            <p:cNvSpPr txBox="1">
              <a:spLocks noChangeArrowheads="1"/>
            </p:cNvSpPr>
            <p:nvPr/>
          </p:nvSpPr>
          <p:spPr bwMode="auto">
            <a:xfrm>
              <a:off x="1933" y="1613"/>
              <a:ext cx="79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8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=0.6</a:t>
              </a:r>
            </a:p>
          </p:txBody>
        </p:sp>
        <p:sp>
          <p:nvSpPr>
            <p:cNvPr id="25635" name="Text Box 35"/>
            <p:cNvSpPr txBox="1">
              <a:spLocks noChangeArrowheads="1"/>
            </p:cNvSpPr>
            <p:nvPr/>
          </p:nvSpPr>
          <p:spPr bwMode="auto">
            <a:xfrm>
              <a:off x="1173" y="338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9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  <p:sp>
          <p:nvSpPr>
            <p:cNvPr id="25636" name="Text Box 36"/>
            <p:cNvSpPr txBox="1">
              <a:spLocks noChangeArrowheads="1"/>
            </p:cNvSpPr>
            <p:nvPr/>
          </p:nvSpPr>
          <p:spPr bwMode="auto">
            <a:xfrm>
              <a:off x="2772" y="1517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10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</a:t>
              </a: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619755" y="1743233"/>
            <a:ext cx="6048504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Verdana" panose="020B0604030504040204" pitchFamily="34" charset="0"/>
              </a:rPr>
              <a:t>支持向量是对应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不为零</a:t>
            </a:r>
            <a:r>
              <a:rPr lang="zh-CN" altLang="en-US" sz="2400" b="1" dirty="0">
                <a:latin typeface="Verdana" panose="020B0604030504040204" pitchFamily="34" charset="0"/>
              </a:rPr>
              <a:t>训练样本点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 noChangeArrowheads="1"/>
          </p:cNvSpPr>
          <p:nvPr>
            <p:ph type="title"/>
          </p:nvPr>
        </p:nvSpPr>
        <p:spPr>
          <a:xfrm>
            <a:off x="474345" y="116523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解的性质</a:t>
            </a:r>
          </a:p>
        </p:txBody>
      </p:sp>
      <p:graphicFrame>
        <p:nvGraphicFramePr>
          <p:cNvPr id="20482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790575" y="1493838"/>
          <a:ext cx="7596188" cy="451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9" r:id="rId3" imgW="6791325" imgH="4038600" progId="Paint.Picture">
                  <p:embed/>
                </p:oleObj>
              </mc:Choice>
              <mc:Fallback>
                <p:oleObj r:id="rId3" imgW="6791325" imgH="403860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493838"/>
                        <a:ext cx="7596188" cy="451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2915862" y="5246734"/>
            <a:ext cx="0" cy="144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915862" y="5750776"/>
            <a:ext cx="0" cy="144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b="1" smtClean="0"/>
              <a:t>16</a:t>
            </a:fld>
            <a:endParaRPr lang="zh-CN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解的性质</a:t>
            </a:r>
          </a:p>
        </p:txBody>
      </p:sp>
      <p:graphicFrame>
        <p:nvGraphicFramePr>
          <p:cNvPr id="2150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09625" y="1643063"/>
          <a:ext cx="7607300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3" r:id="rId3" imgW="6477000" imgH="4019550" progId="Paint.Picture">
                  <p:embed/>
                </p:oleObj>
              </mc:Choice>
              <mc:Fallback>
                <p:oleObj r:id="rId3" imgW="6477000" imgH="401955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1643063"/>
                        <a:ext cx="7607300" cy="472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b="1" smtClean="0"/>
              <a:t>17</a:t>
            </a:fld>
            <a:endParaRPr lang="zh-CN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核函数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/>
              <a:t>软间隔与正则化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rgbClr val="2116F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5075"/>
            <a:ext cx="4824412" cy="369332"/>
          </a:xfrm>
          <a:noFill/>
          <a:ln>
            <a:miter lim="800000"/>
          </a:ln>
        </p:spPr>
        <p:txBody>
          <a:bodyPr vert="horz" wrap="square" lIns="91440" tIns="0" rIns="91440" bIns="0" numCol="1" anchor="t" anchorCtr="0" compatLnSpc="1">
            <a:spAutoFit/>
          </a:bodyPr>
          <a:lstStyle/>
          <a:p>
            <a:pPr eaLnBrk="1" hangingPunct="1">
              <a:buClr>
                <a:srgbClr val="3333F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/>
              <a:t>  对于线性不可分的样本怎么办？</a:t>
            </a:r>
            <a:endParaRPr lang="en-US" altLang="zh-CN" sz="2400" b="1" dirty="0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2484438" y="214313"/>
            <a:ext cx="4770437" cy="70675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</a:rPr>
              <a:t>线性不可分情形</a:t>
            </a:r>
          </a:p>
        </p:txBody>
      </p:sp>
      <p:sp>
        <p:nvSpPr>
          <p:cNvPr id="26629" name="Rectangle 8"/>
          <p:cNvSpPr>
            <a:spLocks noChangeArrowheads="1"/>
          </p:cNvSpPr>
          <p:nvPr/>
        </p:nvSpPr>
        <p:spPr bwMode="auto">
          <a:xfrm>
            <a:off x="468313" y="1844675"/>
            <a:ext cx="853122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tIns="0" bIns="0">
            <a:spAutoFit/>
          </a:bodyPr>
          <a:lstStyle/>
          <a:p>
            <a:pPr>
              <a:buClr>
                <a:srgbClr val="3333F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如何找到正确的分类曲线和正确的超平面对此类情况分类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548673" y="3035347"/>
            <a:ext cx="0" cy="216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548673" y="5170549"/>
            <a:ext cx="2160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927659" y="3583524"/>
            <a:ext cx="1259870" cy="1238551"/>
            <a:chOff x="1772741" y="1770345"/>
            <a:chExt cx="1259870" cy="1238551"/>
          </a:xfrm>
        </p:grpSpPr>
        <p:grpSp>
          <p:nvGrpSpPr>
            <p:cNvPr id="10" name="组合 9"/>
            <p:cNvGrpSpPr/>
            <p:nvPr/>
          </p:nvGrpSpPr>
          <p:grpSpPr>
            <a:xfrm>
              <a:off x="2924611" y="2900896"/>
              <a:ext cx="108000" cy="108000"/>
              <a:chOff x="5476803" y="2392530"/>
              <a:chExt cx="108000" cy="108000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1772741" y="1770345"/>
              <a:ext cx="108000" cy="108000"/>
              <a:chOff x="5476803" y="2392530"/>
              <a:chExt cx="108000" cy="1080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接连接符 11"/>
            <p:cNvCxnSpPr/>
            <p:nvPr/>
          </p:nvCxnSpPr>
          <p:spPr>
            <a:xfrm>
              <a:off x="2924611" y="182434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772741" y="297057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任意多边形 17"/>
          <p:cNvSpPr/>
          <p:nvPr/>
        </p:nvSpPr>
        <p:spPr>
          <a:xfrm rot="1472675">
            <a:off x="1814990" y="3507415"/>
            <a:ext cx="1869834" cy="1287549"/>
          </a:xfrm>
          <a:custGeom>
            <a:avLst/>
            <a:gdLst>
              <a:gd name="connsiteX0" fmla="*/ 440266 w 1856405"/>
              <a:gd name="connsiteY0" fmla="*/ 0 h 1821971"/>
              <a:gd name="connsiteX1" fmla="*/ 1851378 w 1856405"/>
              <a:gd name="connsiteY1" fmla="*/ 1749778 h 1821971"/>
              <a:gd name="connsiteX2" fmla="*/ 0 w 1856405"/>
              <a:gd name="connsiteY2" fmla="*/ 1512711 h 1821971"/>
              <a:gd name="connsiteX3" fmla="*/ 0 w 1856405"/>
              <a:gd name="connsiteY3" fmla="*/ 1512711 h 182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405" h="1821971">
                <a:moveTo>
                  <a:pt x="440266" y="0"/>
                </a:moveTo>
                <a:cubicBezTo>
                  <a:pt x="1182511" y="748830"/>
                  <a:pt x="1924756" y="1497660"/>
                  <a:pt x="1851378" y="1749778"/>
                </a:cubicBezTo>
                <a:cubicBezTo>
                  <a:pt x="1778000" y="2001896"/>
                  <a:pt x="0" y="1512711"/>
                  <a:pt x="0" y="1512711"/>
                </a:cubicBezTo>
                <a:lnTo>
                  <a:pt x="0" y="151271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557148" y="2893287"/>
            <a:ext cx="2589902" cy="2647028"/>
            <a:chOff x="4882943" y="976705"/>
            <a:chExt cx="2589902" cy="2647028"/>
          </a:xfrm>
        </p:grpSpPr>
        <p:cxnSp>
          <p:nvCxnSpPr>
            <p:cNvPr id="20" name="直接箭头连接符 19"/>
            <p:cNvCxnSpPr/>
            <p:nvPr/>
          </p:nvCxnSpPr>
          <p:spPr>
            <a:xfrm flipH="1" flipV="1">
              <a:off x="5681042" y="976705"/>
              <a:ext cx="0" cy="180000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5672845" y="2774272"/>
              <a:ext cx="1800000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4882943" y="2774212"/>
              <a:ext cx="802679" cy="849521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5183915" y="3189965"/>
              <a:ext cx="144000" cy="144000"/>
              <a:chOff x="7101657" y="1465531"/>
              <a:chExt cx="144000" cy="144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7120045" y="1481721"/>
                <a:ext cx="108000" cy="108000"/>
                <a:chOff x="5476803" y="2392530"/>
                <a:chExt cx="108000" cy="108000"/>
              </a:xfrm>
            </p:grpSpPr>
            <p:cxnSp>
              <p:nvCxnSpPr>
                <p:cNvPr id="46" name="直接连接符 45"/>
                <p:cNvCxnSpPr/>
                <p:nvPr/>
              </p:nvCxnSpPr>
              <p:spPr>
                <a:xfrm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rot="5400000"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" name="直接箭头连接符 23"/>
            <p:cNvCxnSpPr/>
            <p:nvPr/>
          </p:nvCxnSpPr>
          <p:spPr>
            <a:xfrm flipH="1">
              <a:off x="5249077" y="1769551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5249077" y="2273664"/>
              <a:ext cx="6838" cy="88684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6646110" y="1816416"/>
              <a:ext cx="6838" cy="97200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 flipV="1">
              <a:off x="5693933" y="1790153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>
              <a:off x="5619505" y="1712961"/>
              <a:ext cx="144000" cy="144000"/>
              <a:chOff x="7101657" y="1465531"/>
              <a:chExt cx="144000" cy="1440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7120045" y="1481721"/>
                <a:ext cx="108000" cy="108000"/>
                <a:chOff x="5476803" y="2392530"/>
                <a:chExt cx="108000" cy="108000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rot="5400000"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9" name="直接箭头连接符 28"/>
            <p:cNvCxnSpPr/>
            <p:nvPr/>
          </p:nvCxnSpPr>
          <p:spPr>
            <a:xfrm flipH="1" flipV="1">
              <a:off x="5249077" y="3238588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6192303" y="2752000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 flipV="1">
              <a:off x="5249077" y="2262477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6196220" y="2266000"/>
              <a:ext cx="6838" cy="97200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6192303" y="1798427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6127639" y="2212067"/>
              <a:ext cx="144000" cy="144000"/>
              <a:chOff x="7101657" y="1465531"/>
              <a:chExt cx="144000" cy="144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7120045" y="1535721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5637893" y="2677645"/>
              <a:ext cx="144000" cy="144000"/>
              <a:chOff x="7101657" y="1465531"/>
              <a:chExt cx="144000" cy="1440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7120045" y="1535721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" name="直接连接符 47"/>
          <p:cNvCxnSpPr/>
          <p:nvPr/>
        </p:nvCxnSpPr>
        <p:spPr>
          <a:xfrm>
            <a:off x="6540046" y="3695957"/>
            <a:ext cx="67241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6092755" y="4196904"/>
            <a:ext cx="517392" cy="948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355247" y="3715009"/>
            <a:ext cx="177068" cy="2937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65938" y="4967591"/>
            <a:ext cx="23944" cy="1882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060048" y="4018879"/>
            <a:ext cx="287973" cy="9704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 52"/>
          <p:cNvSpPr/>
          <p:nvPr/>
        </p:nvSpPr>
        <p:spPr>
          <a:xfrm>
            <a:off x="6069589" y="3700137"/>
            <a:ext cx="538163" cy="1452563"/>
          </a:xfrm>
          <a:custGeom>
            <a:avLst/>
            <a:gdLst>
              <a:gd name="connsiteX0" fmla="*/ 466725 w 538163"/>
              <a:gd name="connsiteY0" fmla="*/ 0 h 1452563"/>
              <a:gd name="connsiteX1" fmla="*/ 538163 w 538163"/>
              <a:gd name="connsiteY1" fmla="*/ 490538 h 1452563"/>
              <a:gd name="connsiteX2" fmla="*/ 23813 w 538163"/>
              <a:gd name="connsiteY2" fmla="*/ 1452563 h 1452563"/>
              <a:gd name="connsiteX3" fmla="*/ 0 w 538163"/>
              <a:gd name="connsiteY3" fmla="*/ 1285875 h 1452563"/>
              <a:gd name="connsiteX4" fmla="*/ 285750 w 538163"/>
              <a:gd name="connsiteY4" fmla="*/ 309563 h 1452563"/>
              <a:gd name="connsiteX5" fmla="*/ 466725 w 538163"/>
              <a:gd name="connsiteY5" fmla="*/ 0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163" h="1452563">
                <a:moveTo>
                  <a:pt x="466725" y="0"/>
                </a:moveTo>
                <a:lnTo>
                  <a:pt x="538163" y="490538"/>
                </a:lnTo>
                <a:lnTo>
                  <a:pt x="23813" y="1452563"/>
                </a:lnTo>
                <a:lnTo>
                  <a:pt x="0" y="1285875"/>
                </a:lnTo>
                <a:lnTo>
                  <a:pt x="285750" y="309563"/>
                </a:lnTo>
                <a:lnTo>
                  <a:pt x="466725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4118659" y="3724608"/>
          <a:ext cx="102227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" name="Formula" r:id="rId3" imgW="631190" imgH="177800" progId="">
                  <p:embed/>
                </p:oleObj>
              </mc:Choice>
              <mc:Fallback>
                <p:oleObj name="Formula" r:id="rId3" imgW="631190" imgH="177800" progId="">
                  <p:embed/>
                  <p:pic>
                    <p:nvPicPr>
                      <p:cNvPr id="0" name="图片 1331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8659" y="3724608"/>
                        <a:ext cx="1022270" cy="288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右箭头 54"/>
          <p:cNvSpPr/>
          <p:nvPr/>
        </p:nvSpPr>
        <p:spPr>
          <a:xfrm>
            <a:off x="3972437" y="4098386"/>
            <a:ext cx="1429946" cy="231976"/>
          </a:xfrm>
          <a:prstGeom prst="rightArrow">
            <a:avLst>
              <a:gd name="adj1" fmla="val 26304"/>
              <a:gd name="adj2" fmla="val 798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84438" y="142875"/>
            <a:ext cx="4770437" cy="70675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线性不可分情形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052513"/>
            <a:ext cx="8229600" cy="223202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关键点</a:t>
            </a:r>
            <a:r>
              <a:rPr lang="en-US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 </a:t>
            </a:r>
            <a:r>
              <a:rPr lang="en-US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高维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的特征空间</a:t>
            </a:r>
          </a:p>
          <a:p>
            <a:pPr eaLnBrk="1" hangingPunct="1"/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为什么要变换？</a:t>
            </a:r>
          </a:p>
          <a:p>
            <a:pPr lvl="1" eaLnBrk="1" hangingPunct="1"/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通过加入（一个）新的特征</a:t>
            </a:r>
            <a:r>
              <a:rPr lang="en-US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，使得样本变成线性可分的，此时特征空间维数变高</a:t>
            </a:r>
            <a:endParaRPr lang="en-US" altLang="zh-CN" sz="2400" b="1" dirty="0">
              <a:solidFill>
                <a:srgbClr val="2116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</a:t>
            </a:r>
            <a:r>
              <a:rPr lang="en-GB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GB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(x</a:t>
            </a:r>
            <a:r>
              <a:rPr lang="en-GB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endParaRPr lang="zh-CN" altLang="en-US" sz="2800" b="1" i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650" y="3624263"/>
            <a:ext cx="7153275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ym typeface="宋体" panose="02010600030101010101" pitchFamily="2" charset="-122"/>
              </a:rPr>
              <a:t>数据变换</a:t>
            </a:r>
          </a:p>
        </p:txBody>
      </p:sp>
      <p:graphicFrame>
        <p:nvGraphicFramePr>
          <p:cNvPr id="3174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20763" y="1685925"/>
          <a:ext cx="602615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3" r:id="rId3" imgW="5048250" imgH="3486150" progId="Paint.Picture">
                  <p:embed/>
                </p:oleObj>
              </mc:Choice>
              <mc:Fallback>
                <p:oleObj r:id="rId3" imgW="5048250" imgH="348615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1685925"/>
                        <a:ext cx="602615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125538"/>
            <a:ext cx="8151813" cy="1366837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x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+b x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    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[w]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[w]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[w]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 =0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7234" y="2595896"/>
            <a:ext cx="4767263" cy="3885690"/>
          </a:xfrm>
          <a:noFill/>
          <a:ln>
            <a:miter lim="800000"/>
            <a:headEnd/>
            <a:tailEnd/>
          </a:ln>
        </p:spPr>
      </p:pic>
      <p:sp>
        <p:nvSpPr>
          <p:cNvPr id="28677" name="AutoShape 6"/>
          <p:cNvSpPr>
            <a:spLocks noChangeArrowheads="1"/>
          </p:cNvSpPr>
          <p:nvPr/>
        </p:nvSpPr>
        <p:spPr bwMode="auto">
          <a:xfrm rot="-5400000">
            <a:off x="966788" y="1846263"/>
            <a:ext cx="365125" cy="35877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pPr algn="ctr"/>
            <a:endParaRPr lang="zh-CN" altLang="en-US">
              <a:latin typeface="Verdana" panose="020B0604030504040204" pitchFamily="34" charset="0"/>
            </a:endParaRPr>
          </a:p>
        </p:txBody>
      </p:sp>
      <p:pic>
        <p:nvPicPr>
          <p:cNvPr id="28678" name="Picture 7" descr="svm-1-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2636838"/>
            <a:ext cx="3951287" cy="38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ym typeface="宋体" panose="02010600030101010101" pitchFamily="2" charset="-122"/>
              </a:rPr>
              <a:t>数据变换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14282" y="1000108"/>
          <a:ext cx="8474075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2" r:id="rId3" imgW="6800850" imgH="3924300" progId="PBrush">
                  <p:embed/>
                </p:oleObj>
              </mc:Choice>
              <mc:Fallback>
                <p:oleObj r:id="rId3" imgW="6800850" imgH="3924300" progId="PBrush">
                  <p:embed/>
                  <p:pic>
                    <p:nvPicPr>
                      <p:cNvPr id="0" name="图片 14336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282" y="1000108"/>
                        <a:ext cx="8474075" cy="4891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内容占位符 6"/>
          <p:cNvGraphicFramePr>
            <a:graphicFrameLocks noGrp="1" noChangeAspect="1"/>
          </p:cNvGraphicFramePr>
          <p:nvPr>
            <p:ph idx="1"/>
          </p:nvPr>
        </p:nvGraphicFramePr>
        <p:xfrm>
          <a:off x="528638" y="606425"/>
          <a:ext cx="8047037" cy="564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" r:id="rId3" imgW="6705600" imgH="4705350" progId="PBrush">
                  <p:embed/>
                </p:oleObj>
              </mc:Choice>
              <mc:Fallback>
                <p:oleObj r:id="rId3" imgW="6705600" imgH="4705350" progId="PBrush">
                  <p:embed/>
                  <p:pic>
                    <p:nvPicPr>
                      <p:cNvPr id="0" name="图片 15360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638" y="606425"/>
                        <a:ext cx="8047037" cy="56467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5842" name="内容占位符 3"/>
          <p:cNvGraphicFramePr>
            <a:graphicFrameLocks noGrp="1"/>
          </p:cNvGraphicFramePr>
          <p:nvPr>
            <p:ph idx="1"/>
          </p:nvPr>
        </p:nvGraphicFramePr>
        <p:xfrm>
          <a:off x="400050" y="606425"/>
          <a:ext cx="8378825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0" r:id="rId3" imgW="6838950" imgH="4848225" progId="PBrush">
                  <p:embed/>
                </p:oleObj>
              </mc:Choice>
              <mc:Fallback>
                <p:oleObj r:id="rId3" imgW="6838950" imgH="4848225" progId="PBrush">
                  <p:embed/>
                  <p:pic>
                    <p:nvPicPr>
                      <p:cNvPr id="0" name="图片 16384"/>
                      <p:cNvPicPr>
                        <a:picLocks noGrp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0050" y="606425"/>
                        <a:ext cx="8378825" cy="5749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3200400" y="3311525"/>
            <a:ext cx="15875" cy="105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5400029"/>
            <a:ext cx="5462489" cy="8108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3282098"/>
            <a:ext cx="5742930" cy="1896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核支持向量机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990" y="1311215"/>
            <a:ext cx="8616950" cy="40308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设样本   映射后的向量为      </a:t>
            </a:r>
            <a:r>
              <a:rPr lang="en-US" altLang="zh-CN" b="1" dirty="0"/>
              <a:t>,   ,</a:t>
            </a:r>
            <a:r>
              <a:rPr lang="zh-CN" altLang="en-US" b="1" dirty="0"/>
              <a:t>划分超平面为                        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93216" y="1375054"/>
          <a:ext cx="20917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0" name="Formula" r:id="rId5" imgW="100330" imgH="120650" progId="">
                  <p:embed/>
                </p:oleObj>
              </mc:Choice>
              <mc:Fallback>
                <p:oleObj name="Formula" r:id="rId5" imgW="100330" imgH="120650" progId="">
                  <p:embed/>
                  <p:pic>
                    <p:nvPicPr>
                      <p:cNvPr id="0" name="图片 1740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3216" y="1375054"/>
                        <a:ext cx="209176" cy="252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875362" y="1309883"/>
          <a:ext cx="544843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1" name="Formula" r:id="rId7" imgW="295910" imgH="176530" progId="">
                  <p:embed/>
                </p:oleObj>
              </mc:Choice>
              <mc:Fallback>
                <p:oleObj name="Formula" r:id="rId7" imgW="295910" imgH="176530" progId="">
                  <p:embed/>
                  <p:pic>
                    <p:nvPicPr>
                      <p:cNvPr id="0" name="图片 17409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5362" y="1309883"/>
                        <a:ext cx="544843" cy="32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643702" y="1268104"/>
          <a:ext cx="23590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12" name="Formula" r:id="rId9" imgW="1280160" imgH="198120" progId="">
                  <p:embed/>
                </p:oleObj>
              </mc:Choice>
              <mc:Fallback>
                <p:oleObj name="Formula" r:id="rId9" imgW="1280160" imgH="198120" progId="">
                  <p:embed/>
                  <p:pic>
                    <p:nvPicPr>
                      <p:cNvPr id="0" name="图片 17410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3702" y="1268104"/>
                        <a:ext cx="2359025" cy="3651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3"/>
          <p:cNvSpPr txBox="1"/>
          <p:nvPr/>
        </p:nvSpPr>
        <p:spPr>
          <a:xfrm>
            <a:off x="166315" y="2375874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原始问题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166315" y="4061810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对偶问题</a:t>
            </a:r>
          </a:p>
        </p:txBody>
      </p:sp>
      <p:sp>
        <p:nvSpPr>
          <p:cNvPr id="11" name="矩形 10"/>
          <p:cNvSpPr/>
          <p:nvPr/>
        </p:nvSpPr>
        <p:spPr>
          <a:xfrm>
            <a:off x="5235920" y="3335826"/>
            <a:ext cx="1642551" cy="722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3"/>
          <p:cNvSpPr txBox="1"/>
          <p:nvPr/>
        </p:nvSpPr>
        <p:spPr>
          <a:xfrm>
            <a:off x="439733" y="5588299"/>
            <a:ext cx="807019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预测</a:t>
            </a:r>
          </a:p>
        </p:txBody>
      </p:sp>
      <p:sp>
        <p:nvSpPr>
          <p:cNvPr id="14" name="矩形 13"/>
          <p:cNvSpPr/>
          <p:nvPr/>
        </p:nvSpPr>
        <p:spPr>
          <a:xfrm>
            <a:off x="5865994" y="5426210"/>
            <a:ext cx="1380968" cy="722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500694" y="6215082"/>
            <a:ext cx="294787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只以</a:t>
            </a:r>
            <a:r>
              <a:rPr lang="zh-CN" altLang="en-US" sz="2400" b="1" dirty="0">
                <a:solidFill>
                  <a:schemeClr val="tx2"/>
                </a:solidFill>
              </a:rPr>
              <a:t>内积</a:t>
            </a:r>
            <a:r>
              <a:rPr lang="zh-CN" altLang="en-US" sz="2400" b="1" dirty="0"/>
              <a:t>的形式出现</a:t>
            </a:r>
            <a:endParaRPr lang="en-US" altLang="zh-CN" sz="2400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1878012"/>
            <a:ext cx="5517358" cy="1164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xfrm>
            <a:off x="539750" y="1052513"/>
            <a:ext cx="8229600" cy="45259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2800" b="1" dirty="0"/>
              <a:t>如何选择到较高维空间的非线性映射？给定的检验元组，必须计算与每个支持向量的点积，出现形如                 可以引入</a:t>
            </a:r>
            <a:r>
              <a:rPr lang="zh-CN" altLang="en-US" sz="2800" b="1" dirty="0">
                <a:solidFill>
                  <a:srgbClr val="FF0000"/>
                </a:solidFill>
              </a:rPr>
              <a:t>核函数（</a:t>
            </a:r>
            <a:r>
              <a:rPr lang="zh-CN" altLang="en-US" sz="2800" b="1" dirty="0"/>
              <a:t>内积）来替代</a:t>
            </a:r>
          </a:p>
        </p:txBody>
      </p:sp>
      <p:graphicFrame>
        <p:nvGraphicFramePr>
          <p:cNvPr id="9218" name="对象 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690687" y="1989138"/>
          <a:ext cx="1316771" cy="368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1" r:id="rId3" imgW="864235" imgH="241300" progId="Equation.DSMT4">
                  <p:embed/>
                </p:oleObj>
              </mc:Choice>
              <mc:Fallback>
                <p:oleObj r:id="rId3" imgW="864235" imgH="241300" progId="Equation.DSMT4">
                  <p:embed/>
                  <p:pic>
                    <p:nvPicPr>
                      <p:cNvPr id="0" name="对象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0687" y="1989138"/>
                        <a:ext cx="1316771" cy="36829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690813" y="2986088"/>
          <a:ext cx="32512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2" name="Equation" r:id="rId5" imgW="42367200" imgH="6096000" progId="Equation.DSMT4">
                  <p:embed/>
                </p:oleObj>
              </mc:Choice>
              <mc:Fallback>
                <p:oleObj name="Equation" r:id="rId5" imgW="42367200" imgH="6096000" progId="Equation.DSMT4">
                  <p:embed/>
                  <p:pic>
                    <p:nvPicPr>
                      <p:cNvPr id="0" name="对象 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0813" y="2986088"/>
                        <a:ext cx="325120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072AC-888F-46BB-A287-1AB59B79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24" y="-22887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核构造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1873E0C-43FC-448B-B5A5-183C04D617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9507"/>
            <a:ext cx="6635080" cy="4308493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A831A-A846-40A0-894E-1D7865C2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9E58C-94E5-4752-B1B0-C5B9C7B9E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309952"/>
            <a:ext cx="8791575" cy="12858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E77FC5-8B0B-4E11-AAFD-7D1C7D0B7018}"/>
              </a:ext>
            </a:extLst>
          </p:cNvPr>
          <p:cNvSpPr/>
          <p:nvPr/>
        </p:nvSpPr>
        <p:spPr>
          <a:xfrm>
            <a:off x="395536" y="139770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⼀维空间的核函数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B82CA0-39AC-4204-81AE-9049E67A2071}"/>
              </a:ext>
            </a:extLst>
          </p:cNvPr>
          <p:cNvSpPr/>
          <p:nvPr/>
        </p:nvSpPr>
        <p:spPr>
          <a:xfrm>
            <a:off x="395536" y="1018211"/>
            <a:ext cx="800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ger Expert" panose="02070300020205020404" pitchFamily="18" charset="0"/>
                <a:ea typeface="黑体" panose="02010609060101010101" pitchFamily="49" charset="-122"/>
              </a:rPr>
              <a:t>⼀种⽅法是选择⼀个特征空间映射</a:t>
            </a:r>
            <a:r>
              <a:rPr lang="en-US" altLang="zh-CN" b="1" i="1" dirty="0">
                <a:latin typeface="Tiger Expert" panose="02070300020205020404" pitchFamily="18" charset="0"/>
                <a:ea typeface="黑体" panose="02010609060101010101" pitchFamily="49" charset="-122"/>
              </a:rPr>
              <a:t>ϕ(x)</a:t>
            </a:r>
            <a:r>
              <a:rPr lang="zh-CN" altLang="en-US" b="1" dirty="0">
                <a:latin typeface="Tiger Expert" panose="02070300020205020404" pitchFamily="18" charset="0"/>
                <a:ea typeface="黑体" panose="02010609060101010101" pitchFamily="49" charset="-122"/>
              </a:rPr>
              <a:t>，然后使⽤这个映射寻找对应的核</a:t>
            </a:r>
          </a:p>
        </p:txBody>
      </p:sp>
    </p:spTree>
    <p:extLst>
      <p:ext uri="{BB962C8B-B14F-4D97-AF65-F5344CB8AC3E}">
        <p14:creationId xmlns:p14="http://schemas.microsoft.com/office/powerpoint/2010/main" val="39574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A831A-A846-40A0-894E-1D7865C2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30A48A-53F6-4859-A83E-6AB11073C40A}"/>
              </a:ext>
            </a:extLst>
          </p:cNvPr>
          <p:cNvSpPr/>
          <p:nvPr/>
        </p:nvSpPr>
        <p:spPr>
          <a:xfrm>
            <a:off x="132978" y="126056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ger Expert" panose="02070300020205020404" pitchFamily="18" charset="0"/>
                <a:ea typeface="黑体" panose="02010609060101010101" pitchFamily="49" charset="-122"/>
              </a:rPr>
              <a:t>另⼀种⽅法是</a:t>
            </a:r>
            <a:r>
              <a:rPr lang="zh-CN" altLang="en-US" b="1" dirty="0">
                <a:solidFill>
                  <a:srgbClr val="2116FC"/>
                </a:solidFill>
                <a:latin typeface="Tiger Expert" panose="02070300020205020404" pitchFamily="18" charset="0"/>
                <a:ea typeface="黑体" panose="02010609060101010101" pitchFamily="49" charset="-122"/>
              </a:rPr>
              <a:t>直接构造核函数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E1B2B4B-78A1-42DE-A347-08933905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24" y="-22887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核构造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02122-3176-4988-8D03-748BB51B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876422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5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2116FC"/>
                </a:solidFill>
                <a:sym typeface="+mn-ea"/>
              </a:rPr>
              <a:t>最大间隔分类器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 noChangeArrowheads="1"/>
          </p:cNvSpPr>
          <p:nvPr>
            <p:ph type="title"/>
          </p:nvPr>
        </p:nvSpPr>
        <p:spPr>
          <a:xfrm>
            <a:off x="485896" y="2274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Mercer 核</a:t>
            </a:r>
          </a:p>
        </p:txBody>
      </p:sp>
      <p:graphicFrame>
        <p:nvGraphicFramePr>
          <p:cNvPr id="41986" name="内容占位符 6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866775" y="1196814"/>
          <a:ext cx="7029450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88" r:id="rId3" imgW="6162840" imgH="4753080" progId="Paint.Picture">
                  <p:embed/>
                </p:oleObj>
              </mc:Choice>
              <mc:Fallback>
                <p:oleObj r:id="rId3" imgW="6162840" imgH="4753080" progId="Paint.Picture">
                  <p:embed/>
                  <p:pic>
                    <p:nvPicPr>
                      <p:cNvPr id="41986" name="内容占位符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196814"/>
                        <a:ext cx="7029450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59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0001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85001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基本想法：不显式地设计核映射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而是设计</a:t>
            </a:r>
            <a:r>
              <a:rPr lang="zh-CN" altLang="en-US" sz="2800" b="1" dirty="0">
                <a:solidFill>
                  <a:srgbClr val="2116FC"/>
                </a:solidFill>
              </a:rPr>
              <a:t>核函数</a:t>
            </a:r>
            <a:r>
              <a:rPr lang="en-US" altLang="zh-CN" sz="2800" b="1" dirty="0"/>
              <a:t>.</a:t>
            </a:r>
          </a:p>
          <a:p>
            <a:endParaRPr lang="en-US" altLang="zh-CN" sz="2800" b="1" dirty="0">
              <a:solidFill>
                <a:schemeClr val="tx2"/>
              </a:solidFill>
            </a:endParaRPr>
          </a:p>
          <a:p>
            <a:endParaRPr lang="en-US" altLang="zh-CN" sz="2800" b="1" dirty="0">
              <a:solidFill>
                <a:schemeClr val="tx2"/>
              </a:solidFill>
            </a:endParaRPr>
          </a:p>
          <a:p>
            <a:r>
              <a:rPr lang="en-US" altLang="zh-CN" sz="2800" b="1" dirty="0"/>
              <a:t>Mercer</a:t>
            </a:r>
            <a:r>
              <a:rPr lang="zh-CN" altLang="en-US" sz="2800" b="1" dirty="0"/>
              <a:t>定理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充分非必要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：只要一个</a:t>
            </a:r>
            <a:r>
              <a:rPr lang="zh-CN" altLang="en-US" sz="2800" b="1" dirty="0">
                <a:solidFill>
                  <a:srgbClr val="2116FC"/>
                </a:solidFill>
              </a:rPr>
              <a:t>对称函数</a:t>
            </a:r>
            <a:r>
              <a:rPr lang="zh-CN" altLang="en-US" sz="2800" b="1" dirty="0"/>
              <a:t>所对应的核矩阵</a:t>
            </a:r>
            <a:r>
              <a:rPr lang="zh-CN" altLang="en-US" sz="2800" b="1" dirty="0">
                <a:solidFill>
                  <a:srgbClr val="2116FC"/>
                </a:solidFill>
              </a:rPr>
              <a:t>半正定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则它就能作为</a:t>
            </a:r>
            <a:r>
              <a:rPr lang="zh-CN" altLang="en-US" sz="2800" b="1" dirty="0">
                <a:solidFill>
                  <a:srgbClr val="2116FC"/>
                </a:solidFill>
              </a:rPr>
              <a:t>核函数</a:t>
            </a:r>
            <a:r>
              <a:rPr lang="zh-CN" altLang="en-US" sz="2800" b="1" dirty="0"/>
              <a:t>来使用</a:t>
            </a:r>
            <a:r>
              <a:rPr lang="en-US" altLang="zh-CN" sz="2800" b="1" dirty="0"/>
              <a:t>.</a:t>
            </a:r>
          </a:p>
          <a:p>
            <a:endParaRPr lang="en-US" altLang="zh-CN" sz="2800" b="1" dirty="0"/>
          </a:p>
          <a:p>
            <a:r>
              <a:rPr lang="zh-CN" altLang="en-US" sz="2800" b="1" dirty="0"/>
              <a:t>常用核函数：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4429132"/>
            <a:ext cx="7929472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2" y="1500174"/>
            <a:ext cx="4374481" cy="554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Grp="1"/>
          </p:cNvGraphicFramePr>
          <p:nvPr>
            <p:ph idx="1"/>
          </p:nvPr>
        </p:nvGraphicFramePr>
        <p:xfrm>
          <a:off x="1609725" y="1627188"/>
          <a:ext cx="59753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5" name="Equation" r:id="rId4" imgW="67665600" imgH="27127200" progId="Equation.DSMT4">
                  <p:embed/>
                </p:oleObj>
              </mc:Choice>
              <mc:Fallback>
                <p:oleObj name="Equation" r:id="rId4" imgW="67665600" imgH="27127200" progId="Equation.DSMT4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9725" y="1627188"/>
                        <a:ext cx="5975350" cy="2395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468313" y="1052513"/>
            <a:ext cx="4522787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4B4BFF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116FC"/>
                </a:solidFill>
                <a:ea typeface="华文行楷" panose="02010800040101010101" pitchFamily="2" charset="-122"/>
              </a:rPr>
              <a:t>需要求解的最优化问题</a:t>
            </a:r>
          </a:p>
        </p:txBody>
      </p:sp>
      <p:sp>
        <p:nvSpPr>
          <p:cNvPr id="49767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339975" y="206375"/>
            <a:ext cx="4537075" cy="701675"/>
          </a:xfrm>
          <a:ln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非线性分类</a:t>
            </a:r>
          </a:p>
        </p:txBody>
      </p:sp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468313" y="4076700"/>
            <a:ext cx="417512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4B4BFF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116FC"/>
                </a:solidFill>
              </a:rPr>
              <a:t>最后得到决策函数</a:t>
            </a:r>
          </a:p>
        </p:txBody>
      </p:sp>
      <p:grpSp>
        <p:nvGrpSpPr>
          <p:cNvPr id="2" name="Group 13"/>
          <p:cNvGrpSpPr/>
          <p:nvPr/>
        </p:nvGrpSpPr>
        <p:grpSpPr bwMode="auto">
          <a:xfrm>
            <a:off x="2285984" y="4714884"/>
            <a:ext cx="5062537" cy="1485900"/>
            <a:chOff x="1331" y="3113"/>
            <a:chExt cx="3189" cy="936"/>
          </a:xfrm>
        </p:grpSpPr>
        <p:graphicFrame>
          <p:nvGraphicFramePr>
            <p:cNvPr id="10244" name="Object 11"/>
            <p:cNvGraphicFramePr/>
            <p:nvPr/>
          </p:nvGraphicFramePr>
          <p:xfrm>
            <a:off x="1331" y="3113"/>
            <a:ext cx="3189" cy="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26" name="Equation" r:id="rId6" imgW="56083200" imgH="16459200" progId="Equation.DSMT4">
                    <p:embed/>
                  </p:oleObj>
                </mc:Choice>
                <mc:Fallback>
                  <p:oleObj name="Equation" r:id="rId6" imgW="56083200" imgH="16459200" progId="Equation.DSMT4">
                    <p:embed/>
                    <p:pic>
                      <p:nvPicPr>
                        <p:cNvPr id="0" name="Object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31" y="3113"/>
                          <a:ext cx="3189" cy="936"/>
                        </a:xfrm>
                        <a:prstGeom prst="rect">
                          <a:avLst/>
                        </a:prstGeom>
                        <a:solidFill>
                          <a:srgbClr val="F8BAEC"/>
                        </a:solidFill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1" name="Text Box 12"/>
            <p:cNvSpPr txBox="1">
              <a:spLocks noChangeArrowheads="1"/>
            </p:cNvSpPr>
            <p:nvPr/>
          </p:nvSpPr>
          <p:spPr bwMode="auto">
            <a:xfrm>
              <a:off x="3696" y="3113"/>
              <a:ext cx="317" cy="288"/>
            </a:xfrm>
            <a:prstGeom prst="rect">
              <a:avLst/>
            </a:prstGeom>
            <a:solidFill>
              <a:srgbClr val="F8BAEC"/>
            </a:solidFill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rgbClr val="4B4BFF"/>
                  </a:solidFill>
                </a:rPr>
                <a:t>或</a:t>
              </a:r>
            </a:p>
          </p:txBody>
        </p:sp>
      </p:grp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06375"/>
            <a:ext cx="8229600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实现非线性分类的思想</a:t>
            </a:r>
          </a:p>
        </p:txBody>
      </p:sp>
      <p:graphicFrame>
        <p:nvGraphicFramePr>
          <p:cNvPr id="11266" name="Object 4"/>
          <p:cNvGraphicFramePr/>
          <p:nvPr/>
        </p:nvGraphicFramePr>
        <p:xfrm>
          <a:off x="3779838" y="34766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19" r:id="rId4" imgW="128905" imgH="200660" progId="Equation.DSMT4">
                  <p:embed/>
                </p:oleObj>
              </mc:Choice>
              <mc:Fallback>
                <p:oleObj r:id="rId4" imgW="128905" imgH="20066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79838" y="3476625"/>
                        <a:ext cx="914400" cy="19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/>
          <p:nvPr/>
        </p:nvGraphicFramePr>
        <p:xfrm>
          <a:off x="3779838" y="34766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0" r:id="rId6" imgW="128905" imgH="200660" progId="Equation.DSMT4">
                  <p:embed/>
                </p:oleObj>
              </mc:Choice>
              <mc:Fallback>
                <p:oleObj r:id="rId6" imgW="128905" imgH="20066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79838" y="3476625"/>
                        <a:ext cx="914400" cy="19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/>
          <p:nvPr/>
        </p:nvGrpSpPr>
        <p:grpSpPr bwMode="auto">
          <a:xfrm>
            <a:off x="468313" y="1268413"/>
            <a:ext cx="8355012" cy="1017587"/>
            <a:chOff x="295" y="799"/>
            <a:chExt cx="5263" cy="641"/>
          </a:xfrm>
        </p:grpSpPr>
        <p:sp>
          <p:nvSpPr>
            <p:cNvPr id="11276" name="Text Box 3"/>
            <p:cNvSpPr txBox="1">
              <a:spLocks noChangeArrowheads="1"/>
            </p:cNvSpPr>
            <p:nvPr/>
          </p:nvSpPr>
          <p:spPr bwMode="auto">
            <a:xfrm>
              <a:off x="295" y="799"/>
              <a:ext cx="5261" cy="6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3333FF"/>
                </a:buClr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 给定训练集后，决策函数仅依赖于</a:t>
              </a:r>
            </a:p>
            <a:p>
              <a:pPr>
                <a:spcBef>
                  <a:spcPct val="50000"/>
                </a:spcBef>
                <a:buClr>
                  <a:srgbClr val="3333FF"/>
                </a:buClr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而不需要再考虑非线性变换</a:t>
              </a:r>
            </a:p>
          </p:txBody>
        </p:sp>
        <p:graphicFrame>
          <p:nvGraphicFramePr>
            <p:cNvPr id="11270" name="Object 5"/>
            <p:cNvGraphicFramePr/>
            <p:nvPr/>
          </p:nvGraphicFramePr>
          <p:xfrm>
            <a:off x="3525" y="799"/>
            <a:ext cx="2033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21" name="Equation" r:id="rId7" imgW="34747200" imgH="6096000" progId="Equation.DSMT4">
                    <p:embed/>
                  </p:oleObj>
                </mc:Choice>
                <mc:Fallback>
                  <p:oleObj name="Equation" r:id="rId7" imgW="34747200" imgH="6096000" progId="Equation.DSMT4">
                    <p:embed/>
                    <p:pic>
                      <p:nvPicPr>
                        <p:cNvPr id="0" name="Object 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25" y="799"/>
                          <a:ext cx="2033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8"/>
            <p:cNvGraphicFramePr/>
            <p:nvPr/>
          </p:nvGraphicFramePr>
          <p:xfrm>
            <a:off x="2699" y="1162"/>
            <a:ext cx="4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22" r:id="rId9" imgW="319405" imgH="204470" progId="Equation.DSMT4">
                    <p:embed/>
                  </p:oleObj>
                </mc:Choice>
                <mc:Fallback>
                  <p:oleObj r:id="rId9" imgW="319405" imgH="204470" progId="Equation.DSMT4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99" y="1162"/>
                          <a:ext cx="408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68" name="Object 9"/>
          <p:cNvGraphicFramePr>
            <a:graphicFrameLocks noGrp="1"/>
          </p:cNvGraphicFramePr>
          <p:nvPr>
            <p:ph idx="1"/>
          </p:nvPr>
        </p:nvGraphicFramePr>
        <p:xfrm>
          <a:off x="2195513" y="3644900"/>
          <a:ext cx="5256212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23" r:id="rId11" imgW="2462530" imgH="1129665" progId="Equation.DSMT4">
                  <p:embed/>
                </p:oleObj>
              </mc:Choice>
              <mc:Fallback>
                <p:oleObj r:id="rId11" imgW="2462530" imgH="1129665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5513" y="3644900"/>
                        <a:ext cx="5256212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7"/>
          <p:cNvGrpSpPr/>
          <p:nvPr/>
        </p:nvGrpSpPr>
        <p:grpSpPr bwMode="auto">
          <a:xfrm>
            <a:off x="468313" y="2420938"/>
            <a:ext cx="8532812" cy="1076325"/>
            <a:chOff x="295" y="1480"/>
            <a:chExt cx="5375" cy="678"/>
          </a:xfrm>
        </p:grpSpPr>
        <p:graphicFrame>
          <p:nvGraphicFramePr>
            <p:cNvPr id="11269" name="Object 6"/>
            <p:cNvGraphicFramePr/>
            <p:nvPr/>
          </p:nvGraphicFramePr>
          <p:xfrm>
            <a:off x="938" y="1843"/>
            <a:ext cx="763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24" r:id="rId13" imgW="586105" imgH="241935" progId="Equation.DSMT4">
                    <p:embed/>
                  </p:oleObj>
                </mc:Choice>
                <mc:Fallback>
                  <p:oleObj r:id="rId13" imgW="586105" imgH="241935" progId="Equation.DSMT4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38" y="1843"/>
                          <a:ext cx="763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5" name="Text Box 15"/>
            <p:cNvSpPr txBox="1">
              <a:spLocks noChangeArrowheads="1"/>
            </p:cNvSpPr>
            <p:nvPr/>
          </p:nvSpPr>
          <p:spPr bwMode="auto">
            <a:xfrm>
              <a:off x="295" y="1480"/>
              <a:ext cx="5375" cy="6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3333FF"/>
                </a:buClr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 如果想用其它的非线性分划办法，则可以考虑选择其它形式</a:t>
              </a:r>
            </a:p>
            <a:p>
              <a:pPr>
                <a:spcBef>
                  <a:spcPct val="50000"/>
                </a:spcBef>
                <a:buClr>
                  <a:srgbClr val="3333FF"/>
                </a:buClr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的函数                   ，一旦选定了函数，就可以求解最优化问题</a:t>
              </a:r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188913"/>
            <a:ext cx="7416800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实现非线性分类的思想</a:t>
            </a:r>
          </a:p>
        </p:txBody>
      </p:sp>
      <p:graphicFrame>
        <p:nvGraphicFramePr>
          <p:cNvPr id="12290" name="Object 17"/>
          <p:cNvGraphicFramePr/>
          <p:nvPr/>
        </p:nvGraphicFramePr>
        <p:xfrm>
          <a:off x="2195513" y="1989138"/>
          <a:ext cx="454501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5" r:id="rId4" imgW="2082800" imgH="431800" progId="Equation.DSMT4">
                  <p:embed/>
                </p:oleObj>
              </mc:Choice>
              <mc:Fallback>
                <p:oleObj r:id="rId4" imgW="2082800" imgH="431800" progId="Equation.DSMT4">
                  <p:embed/>
                  <p:pic>
                    <p:nvPicPr>
                      <p:cNvPr id="0" name="Object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5513" y="1989138"/>
                        <a:ext cx="4545012" cy="941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6"/>
          <p:cNvGrpSpPr/>
          <p:nvPr/>
        </p:nvGrpSpPr>
        <p:grpSpPr bwMode="auto">
          <a:xfrm>
            <a:off x="828675" y="3141663"/>
            <a:ext cx="7575550" cy="1778000"/>
            <a:chOff x="522" y="1979"/>
            <a:chExt cx="4772" cy="1120"/>
          </a:xfrm>
        </p:grpSpPr>
        <p:sp>
          <p:nvSpPr>
            <p:cNvPr id="12298" name="Text Box 19"/>
            <p:cNvSpPr txBox="1">
              <a:spLocks noChangeArrowheads="1"/>
            </p:cNvSpPr>
            <p:nvPr/>
          </p:nvSpPr>
          <p:spPr bwMode="auto">
            <a:xfrm>
              <a:off x="522" y="2124"/>
              <a:ext cx="590" cy="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其中</a:t>
              </a:r>
            </a:p>
          </p:txBody>
        </p:sp>
        <p:graphicFrame>
          <p:nvGraphicFramePr>
            <p:cNvPr id="12292" name="Object 20"/>
            <p:cNvGraphicFramePr/>
            <p:nvPr/>
          </p:nvGraphicFramePr>
          <p:xfrm>
            <a:off x="1111" y="1979"/>
            <a:ext cx="4183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6" r:id="rId6" imgW="67056000" imgH="10363200" progId="Equation.DSMT4">
                    <p:embed/>
                  </p:oleObj>
                </mc:Choice>
                <mc:Fallback>
                  <p:oleObj r:id="rId6" imgW="67056000" imgH="10363200" progId="Equation.DSMT4">
                    <p:embed/>
                    <p:pic>
                      <p:nvPicPr>
                        <p:cNvPr id="0" name="Object 2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111" y="1979"/>
                          <a:ext cx="4183" cy="6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Object 21"/>
            <p:cNvGraphicFramePr/>
            <p:nvPr/>
          </p:nvGraphicFramePr>
          <p:xfrm>
            <a:off x="2472" y="2750"/>
            <a:ext cx="2079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7" r:id="rId8" imgW="34442400" imgH="5791200" progId="Equation.DSMT4">
                    <p:embed/>
                  </p:oleObj>
                </mc:Choice>
                <mc:Fallback>
                  <p:oleObj r:id="rId8" imgW="34442400" imgH="5791200" progId="Equation.DSMT4">
                    <p:embed/>
                    <p:pic>
                      <p:nvPicPr>
                        <p:cNvPr id="0" name="Object 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72" y="2750"/>
                          <a:ext cx="2079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7"/>
          <p:cNvGrpSpPr/>
          <p:nvPr/>
        </p:nvGrpSpPr>
        <p:grpSpPr bwMode="auto">
          <a:xfrm>
            <a:off x="684213" y="1268413"/>
            <a:ext cx="6119812" cy="500062"/>
            <a:chOff x="431" y="799"/>
            <a:chExt cx="3855" cy="315"/>
          </a:xfrm>
        </p:grpSpPr>
        <p:graphicFrame>
          <p:nvGraphicFramePr>
            <p:cNvPr id="12291" name="Object 23"/>
            <p:cNvGraphicFramePr/>
            <p:nvPr/>
          </p:nvGraphicFramePr>
          <p:xfrm>
            <a:off x="930" y="799"/>
            <a:ext cx="136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8" r:id="rId10" imgW="1043940" imgH="241935" progId="Equation.DSMT4">
                    <p:embed/>
                  </p:oleObj>
                </mc:Choice>
                <mc:Fallback>
                  <p:oleObj r:id="rId10" imgW="1043940" imgH="241935" progId="Equation.DSMT4">
                    <p:embed/>
                    <p:pic>
                      <p:nvPicPr>
                        <p:cNvPr id="0" name="Object 2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30" y="799"/>
                          <a:ext cx="1361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Text Box 24"/>
            <p:cNvSpPr txBox="1">
              <a:spLocks noChangeArrowheads="1"/>
            </p:cNvSpPr>
            <p:nvPr/>
          </p:nvSpPr>
          <p:spPr bwMode="auto">
            <a:xfrm>
              <a:off x="431" y="799"/>
              <a:ext cx="3855" cy="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解得                                   ，        而决策函数</a:t>
              </a:r>
            </a:p>
          </p:txBody>
        </p:sp>
      </p:grp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714348" y="1196975"/>
            <a:ext cx="8027987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目前研究最多的</a:t>
            </a:r>
            <a:r>
              <a:rPr lang="zh-CN" altLang="en-US" sz="2400" b="1" dirty="0">
                <a:solidFill>
                  <a:srgbClr val="2116FC"/>
                </a:solidFill>
              </a:rPr>
              <a:t>核函数</a:t>
            </a:r>
            <a:r>
              <a:rPr lang="zh-CN" altLang="en-US" sz="2400" b="1" dirty="0"/>
              <a:t>主要有三类：</a:t>
            </a:r>
          </a:p>
        </p:txBody>
      </p:sp>
      <p:sp>
        <p:nvSpPr>
          <p:cNvPr id="53658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627313" y="206375"/>
            <a:ext cx="4248150" cy="701675"/>
          </a:xfrm>
          <a:ln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核函数的选择</a:t>
            </a: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714348" y="1844675"/>
            <a:ext cx="8135937" cy="847725"/>
            <a:chOff x="431" y="1162"/>
            <a:chExt cx="5125" cy="534"/>
          </a:xfrm>
        </p:grpSpPr>
        <p:sp>
          <p:nvSpPr>
            <p:cNvPr id="13327" name="Rectangle 3"/>
            <p:cNvSpPr>
              <a:spLocks noChangeArrowheads="1"/>
            </p:cNvSpPr>
            <p:nvPr/>
          </p:nvSpPr>
          <p:spPr bwMode="auto">
            <a:xfrm>
              <a:off x="431" y="1162"/>
              <a:ext cx="1542" cy="3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2400" b="1" dirty="0"/>
                <a:t>多项式内核</a:t>
              </a:r>
            </a:p>
          </p:txBody>
        </p:sp>
        <p:graphicFrame>
          <p:nvGraphicFramePr>
            <p:cNvPr id="13316" name="Object 4"/>
            <p:cNvGraphicFramePr/>
            <p:nvPr/>
          </p:nvGraphicFramePr>
          <p:xfrm>
            <a:off x="1678" y="1389"/>
            <a:ext cx="179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30" r:id="rId4" imgW="1400810" imgH="241935" progId="Equation.DSMT4">
                    <p:embed/>
                  </p:oleObj>
                </mc:Choice>
                <mc:Fallback>
                  <p:oleObj r:id="rId4" imgW="1400810" imgH="241935" progId="Equation.DSMT4">
                    <p:embed/>
                    <p:pic>
                      <p:nvPicPr>
                        <p:cNvPr id="0" name="Object 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78" y="1389"/>
                          <a:ext cx="1790" cy="3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8" name="Text Box 13"/>
            <p:cNvSpPr txBox="1">
              <a:spLocks noChangeArrowheads="1"/>
            </p:cNvSpPr>
            <p:nvPr/>
          </p:nvSpPr>
          <p:spPr bwMode="auto">
            <a:xfrm>
              <a:off x="3560" y="1389"/>
              <a:ext cx="1996" cy="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1"/>
                <a:t>得到</a:t>
              </a:r>
              <a:r>
                <a:rPr lang="en-US" altLang="zh-CN" sz="2200" b="1"/>
                <a:t>q </a:t>
              </a:r>
              <a:r>
                <a:rPr lang="zh-CN" altLang="en-US" sz="2200" b="1"/>
                <a:t>阶多项式分类器</a:t>
              </a:r>
            </a:p>
          </p:txBody>
        </p:sp>
      </p:grpSp>
      <p:grpSp>
        <p:nvGrpSpPr>
          <p:cNvPr id="3" name="Group 20"/>
          <p:cNvGrpSpPr/>
          <p:nvPr/>
        </p:nvGrpSpPr>
        <p:grpSpPr bwMode="auto">
          <a:xfrm>
            <a:off x="714348" y="4941888"/>
            <a:ext cx="7848600" cy="1584325"/>
            <a:chOff x="431" y="3113"/>
            <a:chExt cx="4944" cy="998"/>
          </a:xfrm>
        </p:grpSpPr>
        <p:grpSp>
          <p:nvGrpSpPr>
            <p:cNvPr id="4" name="Group 19"/>
            <p:cNvGrpSpPr/>
            <p:nvPr/>
          </p:nvGrpSpPr>
          <p:grpSpPr bwMode="auto">
            <a:xfrm>
              <a:off x="657" y="3430"/>
              <a:ext cx="4718" cy="681"/>
              <a:chOff x="657" y="3430"/>
              <a:chExt cx="4718" cy="681"/>
            </a:xfrm>
          </p:grpSpPr>
          <p:graphicFrame>
            <p:nvGraphicFramePr>
              <p:cNvPr id="13315" name="Object 6"/>
              <p:cNvGraphicFramePr/>
              <p:nvPr/>
            </p:nvGraphicFramePr>
            <p:xfrm>
              <a:off x="1791" y="3430"/>
              <a:ext cx="2268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231" r:id="rId6" imgW="1715135" imgH="228600" progId="Equation.DSMT4">
                      <p:embed/>
                    </p:oleObj>
                  </mc:Choice>
                  <mc:Fallback>
                    <p:oleObj r:id="rId6" imgW="1715135" imgH="228600" progId="Equation.DSMT4">
                      <p:embed/>
                      <p:pic>
                        <p:nvPicPr>
                          <p:cNvPr id="0" name="Object 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791" y="3430"/>
                            <a:ext cx="2268" cy="3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26" name="Text Box 11"/>
              <p:cNvSpPr txBox="1">
                <a:spLocks noChangeArrowheads="1"/>
              </p:cNvSpPr>
              <p:nvPr/>
            </p:nvSpPr>
            <p:spPr bwMode="auto">
              <a:xfrm>
                <a:off x="657" y="3838"/>
                <a:ext cx="4718" cy="27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200" b="1"/>
                  <a:t>包含一个隐层的多层感知器，隐层节点数是由算法自动确定</a:t>
                </a:r>
              </a:p>
            </p:txBody>
          </p:sp>
        </p:grpSp>
        <p:sp>
          <p:nvSpPr>
            <p:cNvPr id="13325" name="Rectangle 15"/>
            <p:cNvSpPr>
              <a:spLocks noChangeArrowheads="1"/>
            </p:cNvSpPr>
            <p:nvPr/>
          </p:nvSpPr>
          <p:spPr bwMode="auto">
            <a:xfrm>
              <a:off x="431" y="3113"/>
              <a:ext cx="1633" cy="3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2400" b="1"/>
                <a:t>Sigmoid</a:t>
              </a:r>
              <a:r>
                <a:rPr lang="zh-CN" altLang="en-US" sz="2400" b="1"/>
                <a:t>内核</a:t>
              </a:r>
            </a:p>
          </p:txBody>
        </p:sp>
      </p:grpSp>
      <p:grpSp>
        <p:nvGrpSpPr>
          <p:cNvPr id="5" name="Group 18"/>
          <p:cNvGrpSpPr/>
          <p:nvPr/>
        </p:nvGrpSpPr>
        <p:grpSpPr bwMode="auto">
          <a:xfrm>
            <a:off x="714348" y="3068639"/>
            <a:ext cx="8172450" cy="1624013"/>
            <a:chOff x="431" y="1933"/>
            <a:chExt cx="5148" cy="1023"/>
          </a:xfrm>
        </p:grpSpPr>
        <p:graphicFrame>
          <p:nvGraphicFramePr>
            <p:cNvPr id="13314" name="Object 5"/>
            <p:cNvGraphicFramePr/>
            <p:nvPr/>
          </p:nvGraphicFramePr>
          <p:xfrm>
            <a:off x="1797" y="2160"/>
            <a:ext cx="203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32" r:id="rId8" imgW="1638935" imgH="419100" progId="Equation.DSMT4">
                    <p:embed/>
                  </p:oleObj>
                </mc:Choice>
                <mc:Fallback>
                  <p:oleObj r:id="rId8" imgW="1638935" imgH="419100" progId="Equation.DSMT4">
                    <p:embed/>
                    <p:pic>
                      <p:nvPicPr>
                        <p:cNvPr id="0" name="Object 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797" y="2160"/>
                          <a:ext cx="2036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567" y="2703"/>
              <a:ext cx="5012" cy="2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/>
                <a:t>每个基函数中心对应一个支持向量，它们及输出权值由算法自动确定</a:t>
              </a:r>
            </a:p>
          </p:txBody>
        </p:sp>
        <p:sp>
          <p:nvSpPr>
            <p:cNvPr id="13323" name="Rectangle 16"/>
            <p:cNvSpPr>
              <a:spLocks noChangeArrowheads="1"/>
            </p:cNvSpPr>
            <p:nvPr/>
          </p:nvSpPr>
          <p:spPr bwMode="auto">
            <a:xfrm>
              <a:off x="431" y="1933"/>
              <a:ext cx="2471" cy="3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2400" b="1"/>
                <a:t>高斯径向基函数内核</a:t>
              </a:r>
              <a:r>
                <a:rPr lang="en-US" altLang="zh-CN" sz="2400" b="1"/>
                <a:t>RBF</a:t>
              </a:r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多项式核</a:t>
            </a:r>
            <a:endParaRPr lang="zh-CN" altLang="en-US" sz="4000" dirty="0"/>
          </a:p>
        </p:txBody>
      </p:sp>
      <p:graphicFrame>
        <p:nvGraphicFramePr>
          <p:cNvPr id="4403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74738" y="1547813"/>
          <a:ext cx="6902450" cy="467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01" r:id="rId3" imgW="6219825" imgH="4210050" progId="Paint.Picture">
                  <p:embed/>
                </p:oleObj>
              </mc:Choice>
              <mc:Fallback>
                <p:oleObj r:id="rId3" imgW="6219825" imgH="421005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547813"/>
                        <a:ext cx="6902450" cy="467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高斯径向基核</a:t>
            </a:r>
          </a:p>
        </p:txBody>
      </p:sp>
      <p:graphicFrame>
        <p:nvGraphicFramePr>
          <p:cNvPr id="45058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340549"/>
              </p:ext>
            </p:extLst>
          </p:nvPr>
        </p:nvGraphicFramePr>
        <p:xfrm>
          <a:off x="1043608" y="1404966"/>
          <a:ext cx="7232650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5" r:id="rId3" imgW="6715125" imgH="4267200" progId="Paint.Picture">
                  <p:embed/>
                </p:oleObj>
              </mc:Choice>
              <mc:Fallback>
                <p:oleObj r:id="rId3" imgW="6715125" imgH="426720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04966"/>
                        <a:ext cx="7232650" cy="459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3240" y="285728"/>
            <a:ext cx="2962275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核的比较</a:t>
            </a:r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57338"/>
            <a:ext cx="8229600" cy="4224337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28596" y="643654"/>
            <a:ext cx="8229600" cy="5329237"/>
          </a:xfrm>
          <a:solidFill>
            <a:srgbClr val="FFFFFF"/>
          </a:solidFill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个一维数据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 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1, 2, 6 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1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4, 5 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kernel of degree 2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(xy+1)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100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…, 5)</a:t>
            </a:r>
          </a:p>
        </p:txBody>
      </p:sp>
      <p:pic>
        <p:nvPicPr>
          <p:cNvPr id="3174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476375" y="4552950"/>
            <a:ext cx="62880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476375" y="5445125"/>
            <a:ext cx="56165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3924300" y="3141663"/>
            <a:ext cx="4883150" cy="560387"/>
            <a:chOff x="1412" y="2863"/>
            <a:chExt cx="3076" cy="353"/>
          </a:xfrm>
        </p:grpSpPr>
        <p:sp>
          <p:nvSpPr>
            <p:cNvPr id="31751" name="Line 8"/>
            <p:cNvSpPr>
              <a:spLocks noChangeShapeType="1"/>
            </p:cNvSpPr>
            <p:nvPr/>
          </p:nvSpPr>
          <p:spPr bwMode="auto">
            <a:xfrm>
              <a:off x="181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2" name="Line 9"/>
            <p:cNvSpPr>
              <a:spLocks noChangeShapeType="1"/>
            </p:cNvSpPr>
            <p:nvPr/>
          </p:nvSpPr>
          <p:spPr bwMode="auto">
            <a:xfrm flipH="1">
              <a:off x="181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3" name="Line 10"/>
            <p:cNvSpPr>
              <a:spLocks noChangeShapeType="1"/>
            </p:cNvSpPr>
            <p:nvPr/>
          </p:nvSpPr>
          <p:spPr bwMode="auto">
            <a:xfrm>
              <a:off x="225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Line 11"/>
            <p:cNvSpPr>
              <a:spLocks noChangeShapeType="1"/>
            </p:cNvSpPr>
            <p:nvPr/>
          </p:nvSpPr>
          <p:spPr bwMode="auto">
            <a:xfrm flipH="1">
              <a:off x="225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Line 12"/>
            <p:cNvSpPr>
              <a:spLocks noChangeShapeType="1"/>
            </p:cNvSpPr>
            <p:nvPr/>
          </p:nvSpPr>
          <p:spPr bwMode="auto">
            <a:xfrm>
              <a:off x="4014" y="2885"/>
              <a:ext cx="70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Line 13"/>
            <p:cNvSpPr>
              <a:spLocks noChangeShapeType="1"/>
            </p:cNvSpPr>
            <p:nvPr/>
          </p:nvSpPr>
          <p:spPr bwMode="auto">
            <a:xfrm flipH="1">
              <a:off x="4014" y="2885"/>
              <a:ext cx="70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Oval 14"/>
            <p:cNvSpPr>
              <a:spLocks noChangeArrowheads="1"/>
            </p:cNvSpPr>
            <p:nvPr/>
          </p:nvSpPr>
          <p:spPr bwMode="auto">
            <a:xfrm>
              <a:off x="3113" y="2863"/>
              <a:ext cx="121" cy="121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758" name="Oval 15"/>
            <p:cNvSpPr>
              <a:spLocks noChangeArrowheads="1"/>
            </p:cNvSpPr>
            <p:nvPr/>
          </p:nvSpPr>
          <p:spPr bwMode="auto">
            <a:xfrm>
              <a:off x="3553" y="2863"/>
              <a:ext cx="120" cy="121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759" name="Line 16"/>
            <p:cNvSpPr>
              <a:spLocks noChangeShapeType="1"/>
            </p:cNvSpPr>
            <p:nvPr/>
          </p:nvSpPr>
          <p:spPr bwMode="auto">
            <a:xfrm>
              <a:off x="1412" y="2920"/>
              <a:ext cx="30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Text Box 17"/>
            <p:cNvSpPr txBox="1">
              <a:spLocks noChangeArrowheads="1"/>
            </p:cNvSpPr>
            <p:nvPr/>
          </p:nvSpPr>
          <p:spPr bwMode="auto">
            <a:xfrm>
              <a:off x="1728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rgbClr val="FF0000"/>
                  </a:solidFill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31761" name="Text Box 18"/>
            <p:cNvSpPr txBox="1">
              <a:spLocks noChangeArrowheads="1"/>
            </p:cNvSpPr>
            <p:nvPr/>
          </p:nvSpPr>
          <p:spPr bwMode="auto">
            <a:xfrm>
              <a:off x="2208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rgbClr val="FF0000"/>
                  </a:solidFill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31762" name="Text Box 19"/>
            <p:cNvSpPr txBox="1">
              <a:spLocks noChangeArrowheads="1"/>
            </p:cNvSpPr>
            <p:nvPr/>
          </p:nvSpPr>
          <p:spPr bwMode="auto">
            <a:xfrm>
              <a:off x="3072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chemeClr val="tx2"/>
                  </a:solidFill>
                  <a:latin typeface="Tahoma" panose="020B0604030504040204" pitchFamily="34" charset="0"/>
                </a:rPr>
                <a:t>4</a:t>
              </a:r>
            </a:p>
          </p:txBody>
        </p:sp>
        <p:sp>
          <p:nvSpPr>
            <p:cNvPr id="31763" name="Text Box 20"/>
            <p:cNvSpPr txBox="1">
              <a:spLocks noChangeArrowheads="1"/>
            </p:cNvSpPr>
            <p:nvPr/>
          </p:nvSpPr>
          <p:spPr bwMode="auto">
            <a:xfrm>
              <a:off x="3504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chemeClr val="tx2"/>
                  </a:solidFill>
                  <a:latin typeface="Tahoma" panose="020B0604030504040204" pitchFamily="34" charset="0"/>
                </a:rPr>
                <a:t>5</a:t>
              </a:r>
            </a:p>
          </p:txBody>
        </p:sp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3955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rgbClr val="FF0000"/>
                  </a:solidFill>
                  <a:latin typeface="Tahoma" panose="020B0604030504040204" pitchFamily="34" charset="0"/>
                </a:rPr>
                <a:t>6</a:t>
              </a:r>
            </a:p>
          </p:txBody>
        </p:sp>
      </p:grpSp>
      <p:sp>
        <p:nvSpPr>
          <p:cNvPr id="512023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3995738" y="188913"/>
            <a:ext cx="1377950" cy="762000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例子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引子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57158" y="1285860"/>
            <a:ext cx="8616950" cy="4511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线性模型：在样本空间中寻找一个超平面</a:t>
            </a:r>
            <a:r>
              <a:rPr lang="en-US" altLang="zh-CN" b="1" dirty="0"/>
              <a:t>, </a:t>
            </a:r>
            <a:r>
              <a:rPr lang="zh-CN" altLang="en-US" b="1" dirty="0"/>
              <a:t>将不同类别的样本分开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" name="Formula" r:id="rId3" imgW="1028700" imgH="981075" progId="">
                  <p:embed/>
                </p:oleObj>
              </mc:Choice>
              <mc:Fallback>
                <p:oleObj name="Formula" r:id="rId3" imgW="1028700" imgH="981075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" name="Formula" r:id="rId5" imgW="1057275" imgH="981075" progId="">
                  <p:embed/>
                </p:oleObj>
              </mc:Choice>
              <mc:Fallback>
                <p:oleObj name="Formula" r:id="rId5" imgW="1057275" imgH="981075" progId="">
                  <p:embed/>
                  <p:pic>
                    <p:nvPicPr>
                      <p:cNvPr id="0" name="图片 102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995738" y="115888"/>
            <a:ext cx="1377950" cy="762000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例子</a:t>
            </a:r>
          </a:p>
        </p:txBody>
      </p:sp>
      <p:sp>
        <p:nvSpPr>
          <p:cNvPr id="14340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482600" y="1196975"/>
            <a:ext cx="8482013" cy="5256213"/>
          </a:xfrm>
          <a:solidFill>
            <a:srgbClr val="FFFFFF"/>
          </a:solidFill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2400" b="1" dirty="0"/>
              <a:t>通过二次规划求解，得到</a:t>
            </a:r>
            <a:endParaRPr lang="en-US" altLang="zh-CN" sz="2400" b="1" dirty="0"/>
          </a:p>
          <a:p>
            <a:pPr lvl="1" eaLnBrk="1" hangingPunct="1">
              <a:buFontTx/>
              <a:buNone/>
            </a:pPr>
            <a:endParaRPr lang="en-US" altLang="zh-CN" sz="2400" b="1" dirty="0"/>
          </a:p>
          <a:p>
            <a:pPr lvl="1" eaLnBrk="1" hangingPunct="1">
              <a:lnSpc>
                <a:spcPct val="160000"/>
              </a:lnSpc>
            </a:pPr>
            <a:r>
              <a:rPr lang="zh-CN" altLang="en-US" sz="2400" b="1" dirty="0"/>
              <a:t>支持向量为 </a:t>
            </a:r>
            <a:r>
              <a:rPr lang="en-US" altLang="zh-CN" sz="2400" b="1" dirty="0">
                <a:latin typeface="Times New Roman" panose="02020603050405020304" pitchFamily="18" charset="0"/>
              </a:rPr>
              <a:t>{x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=2,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</a:rPr>
              <a:t>=5,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</a:rPr>
              <a:t>=6}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/>
              <a:t>判别函数为</a:t>
            </a:r>
          </a:p>
          <a:p>
            <a:pPr lvl="1" eaLnBrk="1" hangingPunct="1"/>
            <a:endParaRPr lang="en-US" altLang="zh-CN" sz="2400" b="1" dirty="0"/>
          </a:p>
          <a:p>
            <a:pPr eaLnBrk="1" hangingPunct="1"/>
            <a:endParaRPr lang="en-US" altLang="zh-CN" sz="2400" b="1" i="1" dirty="0"/>
          </a:p>
          <a:p>
            <a:pPr eaLnBrk="1" hangingPunct="1"/>
            <a:endParaRPr lang="en-US" altLang="zh-CN" sz="2400" b="1" i="1" dirty="0"/>
          </a:p>
          <a:p>
            <a:pPr eaLnBrk="1" hangingPunct="1">
              <a:lnSpc>
                <a:spcPct val="18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满足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(2)=1,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(5) = -1,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(6)=1,  </a:t>
            </a:r>
            <a:r>
              <a:rPr lang="zh-CN" altLang="en-US" sz="2400" b="1" dirty="0">
                <a:latin typeface="Times New Roman" panose="02020603050405020304" pitchFamily="18" charset="0"/>
              </a:rPr>
              <a:t>得到</a:t>
            </a:r>
            <a:r>
              <a:rPr lang="en-US" altLang="zh-CN" sz="2400" b="1" dirty="0">
                <a:latin typeface="Times New Roman" panose="02020603050405020304" pitchFamily="18" charset="0"/>
              </a:rPr>
              <a:t> b=9</a:t>
            </a:r>
          </a:p>
        </p:txBody>
      </p:sp>
      <p:pic>
        <p:nvPicPr>
          <p:cNvPr id="14341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72722" y="3398004"/>
            <a:ext cx="7838689" cy="110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/>
          <p:nvPr/>
        </p:nvGrpSpPr>
        <p:grpSpPr bwMode="auto">
          <a:xfrm>
            <a:off x="1415008" y="5539810"/>
            <a:ext cx="5329237" cy="369887"/>
            <a:chOff x="1202" y="3249"/>
            <a:chExt cx="3357" cy="233"/>
          </a:xfrm>
        </p:grpSpPr>
        <p:sp>
          <p:nvSpPr>
            <p:cNvPr id="14343" name="AutoShape 12"/>
            <p:cNvSpPr>
              <a:spLocks noChangeArrowheads="1"/>
            </p:cNvSpPr>
            <p:nvPr/>
          </p:nvSpPr>
          <p:spPr bwMode="auto">
            <a:xfrm>
              <a:off x="1202" y="3339"/>
              <a:ext cx="472" cy="136"/>
            </a:xfrm>
            <a:prstGeom prst="rightArrow">
              <a:avLst>
                <a:gd name="adj1" fmla="val 34722"/>
                <a:gd name="adj2" fmla="val 80145"/>
              </a:avLst>
            </a:prstGeom>
            <a:solidFill>
              <a:srgbClr val="F8BAEC"/>
            </a:solidFill>
            <a:ln w="9525">
              <a:solidFill>
                <a:srgbClr val="3333FF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rgbClr val="3333FF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4344" name="Picture 1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01" y="3249"/>
              <a:ext cx="285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4338" name="Object 19"/>
          <p:cNvGraphicFramePr/>
          <p:nvPr/>
        </p:nvGraphicFramePr>
        <p:xfrm>
          <a:off x="1403350" y="1700213"/>
          <a:ext cx="61928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8" r:id="rId8" imgW="67056000" imgH="5486400" progId="Equation.DSMT4">
                  <p:embed/>
                </p:oleObj>
              </mc:Choice>
              <mc:Fallback>
                <p:oleObj r:id="rId8" imgW="67056000" imgH="5486400" progId="Equation.DSMT4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3350" y="1700213"/>
                        <a:ext cx="6192838" cy="506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24300" y="115888"/>
            <a:ext cx="1584325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结果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28829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28829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35814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 flipH="1">
            <a:off x="35814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6372225" y="4579938"/>
            <a:ext cx="111125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H="1">
            <a:off x="6372225" y="4579938"/>
            <a:ext cx="111125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4941888" y="4545013"/>
            <a:ext cx="192087" cy="192087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5640388" y="4545013"/>
            <a:ext cx="190500" cy="192087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2779" name="Freeform 11"/>
          <p:cNvSpPr>
            <a:spLocks noChangeArrowheads="1"/>
          </p:cNvSpPr>
          <p:nvPr/>
        </p:nvSpPr>
        <p:spPr bwMode="auto">
          <a:xfrm>
            <a:off x="2241550" y="1744663"/>
            <a:ext cx="4883150" cy="3419475"/>
          </a:xfrm>
          <a:custGeom>
            <a:avLst/>
            <a:gdLst>
              <a:gd name="T0" fmla="*/ 68263 w 3076"/>
              <a:gd name="T1" fmla="*/ 168275 h 2154"/>
              <a:gd name="T2" fmla="*/ 203200 w 3076"/>
              <a:gd name="T3" fmla="*/ 495300 h 2154"/>
              <a:gd name="T4" fmla="*/ 349250 w 3076"/>
              <a:gd name="T5" fmla="*/ 798512 h 2154"/>
              <a:gd name="T6" fmla="*/ 484188 w 3076"/>
              <a:gd name="T7" fmla="*/ 1090612 h 2154"/>
              <a:gd name="T8" fmla="*/ 619125 w 3076"/>
              <a:gd name="T9" fmla="*/ 1362075 h 2154"/>
              <a:gd name="T10" fmla="*/ 765175 w 3076"/>
              <a:gd name="T11" fmla="*/ 1619250 h 2154"/>
              <a:gd name="T12" fmla="*/ 900113 w 3076"/>
              <a:gd name="T13" fmla="*/ 1855787 h 2154"/>
              <a:gd name="T14" fmla="*/ 1047750 w 3076"/>
              <a:gd name="T15" fmla="*/ 2081212 h 2154"/>
              <a:gd name="T16" fmla="*/ 1182688 w 3076"/>
              <a:gd name="T17" fmla="*/ 2284412 h 2154"/>
              <a:gd name="T18" fmla="*/ 1317625 w 3076"/>
              <a:gd name="T19" fmla="*/ 2474912 h 2154"/>
              <a:gd name="T20" fmla="*/ 1463675 w 3076"/>
              <a:gd name="T21" fmla="*/ 2643187 h 2154"/>
              <a:gd name="T22" fmla="*/ 1598612 w 3076"/>
              <a:gd name="T23" fmla="*/ 2800350 h 2154"/>
              <a:gd name="T24" fmla="*/ 1744663 w 3076"/>
              <a:gd name="T25" fmla="*/ 2936874 h 2154"/>
              <a:gd name="T26" fmla="*/ 1879600 w 3076"/>
              <a:gd name="T27" fmla="*/ 3059112 h 2154"/>
              <a:gd name="T28" fmla="*/ 2014538 w 3076"/>
              <a:gd name="T29" fmla="*/ 3160712 h 2154"/>
              <a:gd name="T30" fmla="*/ 2160588 w 3076"/>
              <a:gd name="T31" fmla="*/ 3251200 h 2154"/>
              <a:gd name="T32" fmla="*/ 2295525 w 3076"/>
              <a:gd name="T33" fmla="*/ 3317875 h 2154"/>
              <a:gd name="T34" fmla="*/ 2441575 w 3076"/>
              <a:gd name="T35" fmla="*/ 3363913 h 2154"/>
              <a:gd name="T36" fmla="*/ 2576512 w 3076"/>
              <a:gd name="T37" fmla="*/ 3397250 h 2154"/>
              <a:gd name="T38" fmla="*/ 2711450 w 3076"/>
              <a:gd name="T39" fmla="*/ 3419475 h 2154"/>
              <a:gd name="T40" fmla="*/ 2859087 w 3076"/>
              <a:gd name="T41" fmla="*/ 3419475 h 2154"/>
              <a:gd name="T42" fmla="*/ 2994025 w 3076"/>
              <a:gd name="T43" fmla="*/ 3397250 h 2154"/>
              <a:gd name="T44" fmla="*/ 3140075 w 3076"/>
              <a:gd name="T45" fmla="*/ 3363913 h 2154"/>
              <a:gd name="T46" fmla="*/ 3275013 w 3076"/>
              <a:gd name="T47" fmla="*/ 3317875 h 2154"/>
              <a:gd name="T48" fmla="*/ 3409950 w 3076"/>
              <a:gd name="T49" fmla="*/ 3251200 h 2154"/>
              <a:gd name="T50" fmla="*/ 3556000 w 3076"/>
              <a:gd name="T51" fmla="*/ 3160712 h 2154"/>
              <a:gd name="T52" fmla="*/ 3690938 w 3076"/>
              <a:gd name="T53" fmla="*/ 3059112 h 2154"/>
              <a:gd name="T54" fmla="*/ 3836988 w 3076"/>
              <a:gd name="T55" fmla="*/ 2936874 h 2154"/>
              <a:gd name="T56" fmla="*/ 3971925 w 3076"/>
              <a:gd name="T57" fmla="*/ 2800350 h 2154"/>
              <a:gd name="T58" fmla="*/ 4106863 w 3076"/>
              <a:gd name="T59" fmla="*/ 2643187 h 2154"/>
              <a:gd name="T60" fmla="*/ 4252913 w 3076"/>
              <a:gd name="T61" fmla="*/ 2474912 h 2154"/>
              <a:gd name="T62" fmla="*/ 4389438 w 3076"/>
              <a:gd name="T63" fmla="*/ 2284412 h 2154"/>
              <a:gd name="T64" fmla="*/ 4535488 w 3076"/>
              <a:gd name="T65" fmla="*/ 2081212 h 2154"/>
              <a:gd name="T66" fmla="*/ 4670425 w 3076"/>
              <a:gd name="T67" fmla="*/ 1855787 h 2154"/>
              <a:gd name="T68" fmla="*/ 4805363 w 3076"/>
              <a:gd name="T69" fmla="*/ 1619250 h 215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076"/>
              <a:gd name="T106" fmla="*/ 0 h 2154"/>
              <a:gd name="T107" fmla="*/ 3076 w 3076"/>
              <a:gd name="T108" fmla="*/ 2154 h 215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076" h="2154">
                <a:moveTo>
                  <a:pt x="0" y="0"/>
                </a:moveTo>
                <a:lnTo>
                  <a:pt x="43" y="106"/>
                </a:lnTo>
                <a:lnTo>
                  <a:pt x="85" y="213"/>
                </a:lnTo>
                <a:lnTo>
                  <a:pt x="128" y="312"/>
                </a:lnTo>
                <a:lnTo>
                  <a:pt x="170" y="411"/>
                </a:lnTo>
                <a:lnTo>
                  <a:pt x="220" y="503"/>
                </a:lnTo>
                <a:lnTo>
                  <a:pt x="263" y="595"/>
                </a:lnTo>
                <a:lnTo>
                  <a:pt x="305" y="687"/>
                </a:lnTo>
                <a:lnTo>
                  <a:pt x="348" y="772"/>
                </a:lnTo>
                <a:lnTo>
                  <a:pt x="390" y="858"/>
                </a:lnTo>
                <a:lnTo>
                  <a:pt x="440" y="943"/>
                </a:lnTo>
                <a:lnTo>
                  <a:pt x="482" y="1020"/>
                </a:lnTo>
                <a:lnTo>
                  <a:pt x="525" y="1098"/>
                </a:lnTo>
                <a:lnTo>
                  <a:pt x="567" y="1169"/>
                </a:lnTo>
                <a:lnTo>
                  <a:pt x="610" y="1247"/>
                </a:lnTo>
                <a:lnTo>
                  <a:pt x="660" y="1311"/>
                </a:lnTo>
                <a:lnTo>
                  <a:pt x="702" y="1382"/>
                </a:lnTo>
                <a:lnTo>
                  <a:pt x="745" y="1439"/>
                </a:lnTo>
                <a:lnTo>
                  <a:pt x="787" y="1502"/>
                </a:lnTo>
                <a:lnTo>
                  <a:pt x="830" y="1559"/>
                </a:lnTo>
                <a:lnTo>
                  <a:pt x="879" y="1616"/>
                </a:lnTo>
                <a:lnTo>
                  <a:pt x="922" y="1665"/>
                </a:lnTo>
                <a:lnTo>
                  <a:pt x="964" y="1715"/>
                </a:lnTo>
                <a:lnTo>
                  <a:pt x="1007" y="1764"/>
                </a:lnTo>
                <a:lnTo>
                  <a:pt x="1049" y="1807"/>
                </a:lnTo>
                <a:lnTo>
                  <a:pt x="1099" y="1850"/>
                </a:lnTo>
                <a:lnTo>
                  <a:pt x="1141" y="1892"/>
                </a:lnTo>
                <a:lnTo>
                  <a:pt x="1184" y="1927"/>
                </a:lnTo>
                <a:lnTo>
                  <a:pt x="1227" y="1963"/>
                </a:lnTo>
                <a:lnTo>
                  <a:pt x="1269" y="1991"/>
                </a:lnTo>
                <a:lnTo>
                  <a:pt x="1319" y="2020"/>
                </a:lnTo>
                <a:lnTo>
                  <a:pt x="1361" y="2048"/>
                </a:lnTo>
                <a:lnTo>
                  <a:pt x="1404" y="2069"/>
                </a:lnTo>
                <a:lnTo>
                  <a:pt x="1446" y="2090"/>
                </a:lnTo>
                <a:lnTo>
                  <a:pt x="1489" y="2105"/>
                </a:lnTo>
                <a:lnTo>
                  <a:pt x="1538" y="2119"/>
                </a:lnTo>
                <a:lnTo>
                  <a:pt x="1581" y="2133"/>
                </a:lnTo>
                <a:lnTo>
                  <a:pt x="1623" y="2140"/>
                </a:lnTo>
                <a:lnTo>
                  <a:pt x="1666" y="2147"/>
                </a:lnTo>
                <a:lnTo>
                  <a:pt x="1708" y="2154"/>
                </a:lnTo>
                <a:lnTo>
                  <a:pt x="1758" y="2154"/>
                </a:lnTo>
                <a:lnTo>
                  <a:pt x="1801" y="2154"/>
                </a:lnTo>
                <a:lnTo>
                  <a:pt x="1843" y="2147"/>
                </a:lnTo>
                <a:lnTo>
                  <a:pt x="1886" y="2140"/>
                </a:lnTo>
                <a:lnTo>
                  <a:pt x="1928" y="2133"/>
                </a:lnTo>
                <a:lnTo>
                  <a:pt x="1978" y="2119"/>
                </a:lnTo>
                <a:lnTo>
                  <a:pt x="2020" y="2105"/>
                </a:lnTo>
                <a:lnTo>
                  <a:pt x="2063" y="2090"/>
                </a:lnTo>
                <a:lnTo>
                  <a:pt x="2105" y="2069"/>
                </a:lnTo>
                <a:lnTo>
                  <a:pt x="2148" y="2048"/>
                </a:lnTo>
                <a:lnTo>
                  <a:pt x="2198" y="2020"/>
                </a:lnTo>
                <a:lnTo>
                  <a:pt x="2240" y="1991"/>
                </a:lnTo>
                <a:lnTo>
                  <a:pt x="2283" y="1963"/>
                </a:lnTo>
                <a:lnTo>
                  <a:pt x="2325" y="1927"/>
                </a:lnTo>
                <a:lnTo>
                  <a:pt x="2368" y="1892"/>
                </a:lnTo>
                <a:lnTo>
                  <a:pt x="2417" y="1850"/>
                </a:lnTo>
                <a:lnTo>
                  <a:pt x="2460" y="1807"/>
                </a:lnTo>
                <a:lnTo>
                  <a:pt x="2502" y="1764"/>
                </a:lnTo>
                <a:lnTo>
                  <a:pt x="2545" y="1715"/>
                </a:lnTo>
                <a:lnTo>
                  <a:pt x="2587" y="1665"/>
                </a:lnTo>
                <a:lnTo>
                  <a:pt x="2637" y="1616"/>
                </a:lnTo>
                <a:lnTo>
                  <a:pt x="2679" y="1559"/>
                </a:lnTo>
                <a:lnTo>
                  <a:pt x="2722" y="1502"/>
                </a:lnTo>
                <a:lnTo>
                  <a:pt x="2765" y="1439"/>
                </a:lnTo>
                <a:lnTo>
                  <a:pt x="2807" y="1382"/>
                </a:lnTo>
                <a:lnTo>
                  <a:pt x="2857" y="1311"/>
                </a:lnTo>
                <a:lnTo>
                  <a:pt x="2899" y="1247"/>
                </a:lnTo>
                <a:lnTo>
                  <a:pt x="2942" y="1169"/>
                </a:lnTo>
                <a:lnTo>
                  <a:pt x="2984" y="1098"/>
                </a:lnTo>
                <a:lnTo>
                  <a:pt x="3027" y="1020"/>
                </a:lnTo>
                <a:lnTo>
                  <a:pt x="3076" y="943"/>
                </a:lnTo>
              </a:path>
            </a:pathLst>
          </a:custGeom>
          <a:noFill/>
          <a:ln w="38100">
            <a:solidFill>
              <a:srgbClr val="0000FF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2241550" y="4635500"/>
            <a:ext cx="48831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4284663" y="1557338"/>
            <a:ext cx="142240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116FC"/>
                </a:solidFill>
                <a:latin typeface="Tahoma" panose="020B0604030504040204" pitchFamily="34" charset="0"/>
              </a:rPr>
              <a:t>判别函数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27432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35052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48768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55626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6278563" y="4648200"/>
            <a:ext cx="3508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6</a:t>
            </a: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>
            <a:off x="3962400" y="3467100"/>
            <a:ext cx="0" cy="2324100"/>
          </a:xfrm>
          <a:prstGeom prst="line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>
            <a:off x="6121400" y="3454400"/>
            <a:ext cx="0" cy="2324100"/>
          </a:xfrm>
          <a:prstGeom prst="line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4479925" y="3538538"/>
            <a:ext cx="10906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6834188" y="3505200"/>
            <a:ext cx="10906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32791" name="Text Box 23"/>
          <p:cNvSpPr txBox="1">
            <a:spLocks noChangeArrowheads="1"/>
          </p:cNvSpPr>
          <p:nvPr/>
        </p:nvSpPr>
        <p:spPr bwMode="auto">
          <a:xfrm>
            <a:off x="1828800" y="3505200"/>
            <a:ext cx="10906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 flipH="1">
            <a:off x="2895600" y="3810000"/>
            <a:ext cx="1066800" cy="0"/>
          </a:xfrm>
          <a:prstGeom prst="line">
            <a:avLst/>
          </a:prstGeom>
          <a:noFill/>
          <a:ln w="25400">
            <a:solidFill>
              <a:schemeClr val="accent1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>
            <a:off x="6096000" y="3810000"/>
            <a:ext cx="838200" cy="0"/>
          </a:xfrm>
          <a:prstGeom prst="line">
            <a:avLst/>
          </a:prstGeom>
          <a:noFill/>
          <a:ln w="25400">
            <a:solidFill>
              <a:schemeClr val="accent1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>
            <a:off x="3962400" y="4038600"/>
            <a:ext cx="2133600" cy="0"/>
          </a:xfrm>
          <a:prstGeom prst="line">
            <a:avLst/>
          </a:prstGeom>
          <a:noFill/>
          <a:ln w="25400">
            <a:solidFill>
              <a:schemeClr val="hlink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软间隔与正则化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>
              <a:solidFill>
                <a:srgbClr val="2116F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36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软间隔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92867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b="1" dirty="0"/>
              <a:t>-Q:</a:t>
            </a:r>
            <a:r>
              <a:rPr lang="zh-CN" altLang="en-US" sz="2600" b="1" dirty="0"/>
              <a:t>现实中</a:t>
            </a:r>
            <a:r>
              <a:rPr lang="en-US" altLang="zh-CN" sz="2600" b="1" dirty="0"/>
              <a:t>,</a:t>
            </a:r>
            <a:r>
              <a:rPr lang="zh-CN" altLang="en-US" sz="2600" b="1" dirty="0"/>
              <a:t>有少量样本不满足约束，怎么办？</a:t>
            </a:r>
            <a:endParaRPr lang="en-US" altLang="zh-CN" sz="2600" b="1" dirty="0"/>
          </a:p>
          <a:p>
            <a:pPr marL="0" indent="0">
              <a:buNone/>
            </a:pPr>
            <a:r>
              <a:rPr lang="en-US" altLang="zh-CN" sz="2600" b="1" dirty="0"/>
              <a:t>-A:</a:t>
            </a:r>
            <a:r>
              <a:rPr lang="zh-CN" altLang="en-US" sz="2600" b="1" dirty="0"/>
              <a:t>引入</a:t>
            </a:r>
            <a:r>
              <a:rPr lang="en-US" altLang="zh-CN" sz="2600" b="1" dirty="0"/>
              <a:t>”</a:t>
            </a:r>
            <a:r>
              <a:rPr lang="zh-CN" altLang="en-US" sz="2600" b="1" dirty="0">
                <a:solidFill>
                  <a:srgbClr val="2116FC"/>
                </a:solidFill>
              </a:rPr>
              <a:t>软间隔</a:t>
            </a:r>
            <a:r>
              <a:rPr lang="en-US" altLang="zh-CN" sz="2600" b="1" dirty="0"/>
              <a:t>”</a:t>
            </a:r>
            <a:r>
              <a:rPr lang="zh-CN" altLang="en-US" sz="2600" b="1" dirty="0"/>
              <a:t>的概念</a:t>
            </a:r>
            <a:r>
              <a:rPr lang="en-US" altLang="zh-CN" sz="2600" b="1" dirty="0"/>
              <a:t>, </a:t>
            </a:r>
            <a:r>
              <a:rPr lang="zh-CN" altLang="en-US" sz="2600" b="1" dirty="0"/>
              <a:t>允许支持向量机在</a:t>
            </a:r>
            <a:r>
              <a:rPr lang="zh-CN" altLang="en-US" sz="2600" b="1" dirty="0">
                <a:solidFill>
                  <a:srgbClr val="FF0000"/>
                </a:solidFill>
              </a:rPr>
              <a:t>一些样本</a:t>
            </a:r>
            <a:r>
              <a:rPr lang="zh-CN" altLang="en-US" sz="2600" b="1" dirty="0"/>
              <a:t>上不满足约束</a:t>
            </a:r>
            <a:r>
              <a:rPr lang="en-US" altLang="zh-CN" sz="2600" b="1" dirty="0"/>
              <a:t>.</a:t>
            </a:r>
            <a:endParaRPr lang="zh-CN" altLang="en-US" sz="2600" b="1" dirty="0"/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3755706" y="3622032"/>
            <a:ext cx="1954824" cy="19156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368356" y="3256907"/>
            <a:ext cx="1954824" cy="19156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513307" y="4360183"/>
          <a:ext cx="1206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04" name="Formula" r:id="rId4" imgW="955040" imgH="195580" progId="">
                  <p:embed/>
                </p:oleObj>
              </mc:Choice>
              <mc:Fallback>
                <p:oleObj name="Formula" r:id="rId4" imgW="955040" imgH="195580" progId="">
                  <p:embed/>
                  <p:pic>
                    <p:nvPicPr>
                      <p:cNvPr id="64" name="对象 6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3307" y="4360183"/>
                        <a:ext cx="1206500" cy="247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029410" y="3069185"/>
          <a:ext cx="105568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05" name="Formula" r:id="rId6" imgW="836930" imgH="195580" progId="">
                  <p:embed/>
                </p:oleObj>
              </mc:Choice>
              <mc:Fallback>
                <p:oleObj name="Formula" r:id="rId6" imgW="836930" imgH="195580" progId="">
                  <p:embed/>
                  <p:pic>
                    <p:nvPicPr>
                      <p:cNvPr id="65" name="对象 64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9410" y="3069185"/>
                        <a:ext cx="1055687" cy="247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任意多边形 66"/>
          <p:cNvSpPr/>
          <p:nvPr/>
        </p:nvSpPr>
        <p:spPr>
          <a:xfrm>
            <a:off x="4708499" y="3290612"/>
            <a:ext cx="185738" cy="371475"/>
          </a:xfrm>
          <a:custGeom>
            <a:avLst/>
            <a:gdLst>
              <a:gd name="connsiteX0" fmla="*/ 0 w 185738"/>
              <a:gd name="connsiteY0" fmla="*/ 0 h 371475"/>
              <a:gd name="connsiteX1" fmla="*/ 33338 w 185738"/>
              <a:gd name="connsiteY1" fmla="*/ 204787 h 371475"/>
              <a:gd name="connsiteX2" fmla="*/ 185738 w 185738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8" h="371475">
                <a:moveTo>
                  <a:pt x="0" y="0"/>
                </a:moveTo>
                <a:cubicBezTo>
                  <a:pt x="1191" y="71437"/>
                  <a:pt x="2382" y="142875"/>
                  <a:pt x="33338" y="204787"/>
                </a:cubicBezTo>
                <a:cubicBezTo>
                  <a:pt x="64294" y="266699"/>
                  <a:pt x="125016" y="319087"/>
                  <a:pt x="185738" y="3714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5108799" y="4256449"/>
            <a:ext cx="374650" cy="248260"/>
          </a:xfrm>
          <a:custGeom>
            <a:avLst/>
            <a:gdLst>
              <a:gd name="connsiteX0" fmla="*/ 374650 w 374650"/>
              <a:gd name="connsiteY0" fmla="*/ 247650 h 248260"/>
              <a:gd name="connsiteX1" fmla="*/ 209550 w 374650"/>
              <a:gd name="connsiteY1" fmla="*/ 209550 h 248260"/>
              <a:gd name="connsiteX2" fmla="*/ 0 w 374650"/>
              <a:gd name="connsiteY2" fmla="*/ 0 h 24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50" h="248260">
                <a:moveTo>
                  <a:pt x="374650" y="247650"/>
                </a:moveTo>
                <a:cubicBezTo>
                  <a:pt x="323321" y="249237"/>
                  <a:pt x="271992" y="250825"/>
                  <a:pt x="209550" y="209550"/>
                </a:cubicBezTo>
                <a:cubicBezTo>
                  <a:pt x="147108" y="168275"/>
                  <a:pt x="73554" y="84137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85"/>
          <p:cNvGrpSpPr/>
          <p:nvPr/>
        </p:nvGrpSpPr>
        <p:grpSpPr>
          <a:xfrm>
            <a:off x="3527106" y="3469632"/>
            <a:ext cx="3166926" cy="1915691"/>
            <a:chOff x="3527106" y="3469632"/>
            <a:chExt cx="3166926" cy="191569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3527106" y="3469632"/>
              <a:ext cx="1954824" cy="19156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6" name="对象 65"/>
            <p:cNvGraphicFramePr>
              <a:graphicFrameLocks noChangeAspect="1"/>
            </p:cNvGraphicFramePr>
            <p:nvPr/>
          </p:nvGraphicFramePr>
          <p:xfrm>
            <a:off x="5631995" y="3884291"/>
            <a:ext cx="1062037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06" name="Formula" r:id="rId8" imgW="842010" imgH="195580" progId="">
                    <p:embed/>
                  </p:oleObj>
                </mc:Choice>
                <mc:Fallback>
                  <p:oleObj name="Formula" r:id="rId8" imgW="842010" imgH="195580" progId="">
                    <p:embed/>
                    <p:pic>
                      <p:nvPicPr>
                        <p:cNvPr id="66" name="对象 6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31995" y="3884291"/>
                          <a:ext cx="1062037" cy="2476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任意多边形 68"/>
            <p:cNvSpPr/>
            <p:nvPr/>
          </p:nvSpPr>
          <p:spPr>
            <a:xfrm>
              <a:off x="5198524" y="3774674"/>
              <a:ext cx="374650" cy="243284"/>
            </a:xfrm>
            <a:custGeom>
              <a:avLst/>
              <a:gdLst>
                <a:gd name="connsiteX0" fmla="*/ 368300 w 368300"/>
                <a:gd name="connsiteY0" fmla="*/ 228600 h 241300"/>
                <a:gd name="connsiteX1" fmla="*/ 209550 w 368300"/>
                <a:gd name="connsiteY1" fmla="*/ 215900 h 241300"/>
                <a:gd name="connsiteX2" fmla="*/ 0 w 368300"/>
                <a:gd name="connsiteY2" fmla="*/ 0 h 241300"/>
                <a:gd name="connsiteX0-1" fmla="*/ 349250 w 349250"/>
                <a:gd name="connsiteY0-2" fmla="*/ 247650 h 254239"/>
                <a:gd name="connsiteX1-3" fmla="*/ 209550 w 349250"/>
                <a:gd name="connsiteY1-4" fmla="*/ 215900 h 254239"/>
                <a:gd name="connsiteX2-5" fmla="*/ 0 w 349250"/>
                <a:gd name="connsiteY2-6" fmla="*/ 0 h 254239"/>
                <a:gd name="connsiteX0-7" fmla="*/ 374650 w 374650"/>
                <a:gd name="connsiteY0-8" fmla="*/ 254000 h 259411"/>
                <a:gd name="connsiteX1-9" fmla="*/ 209550 w 374650"/>
                <a:gd name="connsiteY1-10" fmla="*/ 215900 h 259411"/>
                <a:gd name="connsiteX2-11" fmla="*/ 0 w 374650"/>
                <a:gd name="connsiteY2-12" fmla="*/ 0 h 259411"/>
                <a:gd name="connsiteX0-13" fmla="*/ 374650 w 374650"/>
                <a:gd name="connsiteY0-14" fmla="*/ 254000 h 254671"/>
                <a:gd name="connsiteX1-15" fmla="*/ 209550 w 374650"/>
                <a:gd name="connsiteY1-16" fmla="*/ 215900 h 254671"/>
                <a:gd name="connsiteX2-17" fmla="*/ 0 w 374650"/>
                <a:gd name="connsiteY2-18" fmla="*/ 0 h 254671"/>
                <a:gd name="connsiteX0-19" fmla="*/ 374650 w 374650"/>
                <a:gd name="connsiteY0-20" fmla="*/ 254000 h 254033"/>
                <a:gd name="connsiteX1-21" fmla="*/ 175891 w 374650"/>
                <a:gd name="connsiteY1-22" fmla="*/ 165412 h 254033"/>
                <a:gd name="connsiteX2-23" fmla="*/ 0 w 374650"/>
                <a:gd name="connsiteY2-24" fmla="*/ 0 h 254033"/>
                <a:gd name="connsiteX0-25" fmla="*/ 374650 w 374650"/>
                <a:gd name="connsiteY0-26" fmla="*/ 242781 h 242822"/>
                <a:gd name="connsiteX1-27" fmla="*/ 175891 w 374650"/>
                <a:gd name="connsiteY1-28" fmla="*/ 165412 h 242822"/>
                <a:gd name="connsiteX2-29" fmla="*/ 0 w 374650"/>
                <a:gd name="connsiteY2-30" fmla="*/ 0 h 242822"/>
                <a:gd name="connsiteX0-31" fmla="*/ 374650 w 374650"/>
                <a:gd name="connsiteY0-32" fmla="*/ 242781 h 243284"/>
                <a:gd name="connsiteX1-33" fmla="*/ 198330 w 374650"/>
                <a:gd name="connsiteY1-34" fmla="*/ 204681 h 243284"/>
                <a:gd name="connsiteX2-35" fmla="*/ 0 w 374650"/>
                <a:gd name="connsiteY2-36" fmla="*/ 0 h 243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74650" h="243284">
                  <a:moveTo>
                    <a:pt x="374650" y="242781"/>
                  </a:moveTo>
                  <a:cubicBezTo>
                    <a:pt x="314746" y="244261"/>
                    <a:pt x="260772" y="245144"/>
                    <a:pt x="198330" y="204681"/>
                  </a:cubicBezTo>
                  <a:cubicBezTo>
                    <a:pt x="135888" y="164218"/>
                    <a:pt x="74083" y="88900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83"/>
          <p:cNvGrpSpPr/>
          <p:nvPr/>
        </p:nvGrpSpPr>
        <p:grpSpPr>
          <a:xfrm>
            <a:off x="2589719" y="3059452"/>
            <a:ext cx="3350432" cy="2798815"/>
            <a:chOff x="2589719" y="3059452"/>
            <a:chExt cx="3350432" cy="2798815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2924348" y="3059452"/>
              <a:ext cx="0" cy="252000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>
              <a:off x="2916151" y="5579512"/>
              <a:ext cx="3024000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2734252" y="549798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"/>
                </a:rPr>
                <a:t>0</a:t>
              </a:r>
              <a:endParaRPr lang="zh-CN" altLang="en-US" sz="1400" dirty="0">
                <a:latin typeface="Times"/>
              </a:endParaRPr>
            </a:p>
          </p:txBody>
        </p:sp>
        <p:grpSp>
          <p:nvGrpSpPr>
            <p:cNvPr id="13" name="组合 6"/>
            <p:cNvGrpSpPr/>
            <p:nvPr/>
          </p:nvGrpSpPr>
          <p:grpSpPr>
            <a:xfrm>
              <a:off x="4027407" y="3654783"/>
              <a:ext cx="108000" cy="108000"/>
              <a:chOff x="5476803" y="2392530"/>
              <a:chExt cx="108000" cy="10800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9"/>
            <p:cNvGrpSpPr/>
            <p:nvPr/>
          </p:nvGrpSpPr>
          <p:grpSpPr>
            <a:xfrm>
              <a:off x="3900607" y="4304632"/>
              <a:ext cx="108000" cy="108000"/>
              <a:chOff x="5476803" y="2392530"/>
              <a:chExt cx="108000" cy="10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2"/>
            <p:cNvGrpSpPr/>
            <p:nvPr/>
          </p:nvGrpSpPr>
          <p:grpSpPr>
            <a:xfrm>
              <a:off x="3726033" y="4146728"/>
              <a:ext cx="108000" cy="108000"/>
              <a:chOff x="5476803" y="2392530"/>
              <a:chExt cx="108000" cy="1080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15"/>
            <p:cNvGrpSpPr/>
            <p:nvPr/>
          </p:nvGrpSpPr>
          <p:grpSpPr>
            <a:xfrm>
              <a:off x="3365106" y="4373175"/>
              <a:ext cx="108000" cy="108000"/>
              <a:chOff x="5476803" y="2392530"/>
              <a:chExt cx="108000" cy="10800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18"/>
            <p:cNvGrpSpPr/>
            <p:nvPr/>
          </p:nvGrpSpPr>
          <p:grpSpPr>
            <a:xfrm>
              <a:off x="3544128" y="4549669"/>
              <a:ext cx="108000" cy="108000"/>
              <a:chOff x="5476803" y="2392530"/>
              <a:chExt cx="108000" cy="10800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21"/>
            <p:cNvGrpSpPr/>
            <p:nvPr/>
          </p:nvGrpSpPr>
          <p:grpSpPr>
            <a:xfrm>
              <a:off x="3893982" y="4543792"/>
              <a:ext cx="108000" cy="108000"/>
              <a:chOff x="5476803" y="2392530"/>
              <a:chExt cx="108000" cy="1080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24"/>
            <p:cNvGrpSpPr/>
            <p:nvPr/>
          </p:nvGrpSpPr>
          <p:grpSpPr>
            <a:xfrm>
              <a:off x="3458057" y="3696603"/>
              <a:ext cx="108000" cy="108000"/>
              <a:chOff x="5476803" y="2392530"/>
              <a:chExt cx="108000" cy="108000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接连接符 27"/>
            <p:cNvCxnSpPr/>
            <p:nvPr/>
          </p:nvCxnSpPr>
          <p:spPr>
            <a:xfrm>
              <a:off x="5082635" y="4802046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570403" y="468730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446151" y="524231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109907" y="5139573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4916373" y="5098393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4962076" y="496796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384316" y="502451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136635" y="4603669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24403" y="496796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组合 37"/>
            <p:cNvGrpSpPr/>
            <p:nvPr/>
          </p:nvGrpSpPr>
          <p:grpSpPr>
            <a:xfrm>
              <a:off x="4462403" y="3537055"/>
              <a:ext cx="108000" cy="108000"/>
              <a:chOff x="5476803" y="2392530"/>
              <a:chExt cx="108000" cy="1080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0"/>
            <p:cNvGrpSpPr/>
            <p:nvPr/>
          </p:nvGrpSpPr>
          <p:grpSpPr>
            <a:xfrm>
              <a:off x="4236299" y="3750603"/>
              <a:ext cx="108000" cy="108000"/>
              <a:chOff x="5476803" y="2392530"/>
              <a:chExt cx="108000" cy="108000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3"/>
            <p:cNvGrpSpPr/>
            <p:nvPr/>
          </p:nvGrpSpPr>
          <p:grpSpPr>
            <a:xfrm>
              <a:off x="3280142" y="4694046"/>
              <a:ext cx="108000" cy="108000"/>
              <a:chOff x="5476803" y="2392530"/>
              <a:chExt cx="108000" cy="10800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46"/>
            <p:cNvGrpSpPr/>
            <p:nvPr/>
          </p:nvGrpSpPr>
          <p:grpSpPr>
            <a:xfrm>
              <a:off x="3744425" y="3880598"/>
              <a:ext cx="108000" cy="108000"/>
              <a:chOff x="5476803" y="2392530"/>
              <a:chExt cx="108000" cy="108000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49"/>
            <p:cNvGrpSpPr/>
            <p:nvPr/>
          </p:nvGrpSpPr>
          <p:grpSpPr>
            <a:xfrm>
              <a:off x="3383498" y="4107045"/>
              <a:ext cx="108000" cy="108000"/>
              <a:chOff x="5476803" y="2392530"/>
              <a:chExt cx="108000" cy="10800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接连接符 52"/>
            <p:cNvCxnSpPr/>
            <p:nvPr/>
          </p:nvCxnSpPr>
          <p:spPr>
            <a:xfrm>
              <a:off x="4743388" y="522578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4851388" y="4748046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962076" y="442717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320216" y="419857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/>
          </p:nvGraphicFramePr>
          <p:xfrm>
            <a:off x="5481930" y="5642267"/>
            <a:ext cx="222546" cy="2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07" name="Formula" r:id="rId10" imgW="1028700" imgH="981075" progId="">
                    <p:embed/>
                  </p:oleObj>
                </mc:Choice>
                <mc:Fallback>
                  <p:oleObj name="Formula" r:id="rId10" imgW="1028700" imgH="981075" progId="">
                    <p:embed/>
                    <p:pic>
                      <p:nvPicPr>
                        <p:cNvPr id="57" name="对象 5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81930" y="5642267"/>
                          <a:ext cx="222546" cy="2160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/>
          </p:nvGraphicFramePr>
          <p:xfrm>
            <a:off x="2589719" y="3259832"/>
            <a:ext cx="230399" cy="2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08" name="Formula" r:id="rId12" imgW="1057275" imgH="981075" progId="">
                    <p:embed/>
                  </p:oleObj>
                </mc:Choice>
                <mc:Fallback>
                  <p:oleObj name="Formula" r:id="rId12" imgW="1057275" imgH="981075" progId="">
                    <p:embed/>
                    <p:pic>
                      <p:nvPicPr>
                        <p:cNvPr id="58" name="对象 5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589719" y="3259832"/>
                          <a:ext cx="230399" cy="2160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连接符 69"/>
            <p:cNvCxnSpPr/>
            <p:nvPr/>
          </p:nvCxnSpPr>
          <p:spPr>
            <a:xfrm>
              <a:off x="4570403" y="411619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组合 70"/>
            <p:cNvGrpSpPr/>
            <p:nvPr/>
          </p:nvGrpSpPr>
          <p:grpSpPr>
            <a:xfrm>
              <a:off x="4272093" y="4684632"/>
              <a:ext cx="108000" cy="108000"/>
              <a:chOff x="5476803" y="2392530"/>
              <a:chExt cx="108000" cy="108000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73"/>
            <p:cNvGrpSpPr/>
            <p:nvPr/>
          </p:nvGrpSpPr>
          <p:grpSpPr>
            <a:xfrm>
              <a:off x="5505122" y="3820344"/>
              <a:ext cx="108000" cy="108000"/>
              <a:chOff x="5476803" y="2392530"/>
              <a:chExt cx="108000" cy="108000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/>
            <p:cNvCxnSpPr/>
            <p:nvPr/>
          </p:nvCxnSpPr>
          <p:spPr>
            <a:xfrm>
              <a:off x="4320151" y="435863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405920" y="396217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组合 84"/>
          <p:cNvGrpSpPr/>
          <p:nvPr/>
        </p:nvGrpSpPr>
        <p:grpSpPr>
          <a:xfrm>
            <a:off x="3846393" y="3776431"/>
            <a:ext cx="1804550" cy="1449351"/>
            <a:chOff x="3846393" y="3776431"/>
            <a:chExt cx="1804550" cy="1449351"/>
          </a:xfrm>
        </p:grpSpPr>
        <p:sp>
          <p:nvSpPr>
            <p:cNvPr id="61" name="椭圆 60"/>
            <p:cNvSpPr/>
            <p:nvPr/>
          </p:nvSpPr>
          <p:spPr>
            <a:xfrm>
              <a:off x="3846393" y="451682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470943" y="377643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4235768" y="4648632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536585" y="4591092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4539785" y="4023386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281333" y="4256169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060259" y="5045782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374151" y="3864098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内容占位符 3"/>
          <p:cNvSpPr txBox="1"/>
          <p:nvPr/>
        </p:nvSpPr>
        <p:spPr>
          <a:xfrm>
            <a:off x="1689111" y="4721679"/>
            <a:ext cx="2731878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不满足约束的样本</a:t>
            </a:r>
          </a:p>
        </p:txBody>
      </p:sp>
    </p:spTree>
    <p:extLst>
      <p:ext uri="{BB962C8B-B14F-4D97-AF65-F5344CB8AC3E}">
        <p14:creationId xmlns:p14="http://schemas.microsoft.com/office/powerpoint/2010/main" val="21658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8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altLang="zh-CN" b="1" dirty="0"/>
              <a:t>0/1</a:t>
            </a:r>
            <a:r>
              <a:rPr lang="zh-CN" altLang="en-US" b="1" dirty="0"/>
              <a:t>损失函数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2864126"/>
            <a:ext cx="8229600" cy="384086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4600" b="1" dirty="0"/>
              <a:t>基本想法：</a:t>
            </a:r>
            <a:endParaRPr lang="en-US" altLang="zh-CN" sz="4600" b="1" dirty="0"/>
          </a:p>
          <a:p>
            <a:endParaRPr lang="en-US" altLang="zh-CN" b="1" dirty="0"/>
          </a:p>
          <a:p>
            <a:pPr>
              <a:buNone/>
            </a:pPr>
            <a:r>
              <a:rPr lang="en-US" altLang="zh-CN" b="1" dirty="0"/>
              <a:t>     </a:t>
            </a:r>
            <a:r>
              <a:rPr lang="zh-CN" altLang="en-US" b="1" dirty="0"/>
              <a:t>最大化间隔的同时</a:t>
            </a:r>
            <a:r>
              <a:rPr lang="en-US" altLang="zh-CN" b="1" dirty="0"/>
              <a:t>, </a:t>
            </a:r>
            <a:r>
              <a:rPr lang="zh-CN" altLang="en-US" b="1" dirty="0"/>
              <a:t>让</a:t>
            </a:r>
            <a:r>
              <a:rPr lang="zh-CN" altLang="en-US" b="1" dirty="0">
                <a:solidFill>
                  <a:srgbClr val="2116FC"/>
                </a:solidFill>
              </a:rPr>
              <a:t>不满足约束的样本</a:t>
            </a:r>
            <a:r>
              <a:rPr lang="zh-CN" altLang="en-US" b="1" dirty="0"/>
              <a:t>应</a:t>
            </a:r>
            <a:r>
              <a:rPr lang="zh-CN" altLang="en-US" b="1" dirty="0">
                <a:solidFill>
                  <a:srgbClr val="FF0000"/>
                </a:solidFill>
              </a:rPr>
              <a:t>尽可能少</a:t>
            </a:r>
            <a:r>
              <a:rPr lang="en-US" altLang="zh-CN" b="1" dirty="0"/>
              <a:t>.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zh-CN" altLang="en-US" b="1" dirty="0"/>
              <a:t>其中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0/1</a:t>
            </a:r>
            <a:r>
              <a:rPr lang="zh-CN" altLang="en-US" b="1" dirty="0"/>
              <a:t>是</a:t>
            </a:r>
            <a:r>
              <a:rPr lang="en-US" altLang="zh-CN" b="1" dirty="0"/>
              <a:t>”0/1</a:t>
            </a:r>
            <a:r>
              <a:rPr lang="zh-CN" altLang="en-US" b="1" dirty="0"/>
              <a:t>损失函数</a:t>
            </a:r>
            <a:r>
              <a:rPr lang="en-US" altLang="zh-CN" b="1" dirty="0"/>
              <a:t>”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sz="4600" b="1" dirty="0"/>
              <a:t>存在的问题</a:t>
            </a:r>
            <a:r>
              <a:rPr lang="zh-CN" altLang="en-US" b="1" dirty="0"/>
              <a:t>：</a:t>
            </a:r>
            <a:r>
              <a:rPr lang="en-US" altLang="zh-CN" b="1" dirty="0"/>
              <a:t>0/1</a:t>
            </a:r>
            <a:r>
              <a:rPr lang="zh-CN" altLang="en-US" b="1" dirty="0"/>
              <a:t>损失函数非凸、非连续</a:t>
            </a:r>
            <a:r>
              <a:rPr lang="en-US" altLang="zh-CN" b="1" dirty="0"/>
              <a:t>, </a:t>
            </a:r>
            <a:r>
              <a:rPr lang="zh-CN" altLang="en-US" b="1" dirty="0"/>
              <a:t>不易优化！</a:t>
            </a:r>
            <a:r>
              <a:rPr lang="en-US" altLang="zh-CN" b="1" dirty="0"/>
              <a:t> </a:t>
            </a:r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5" y="3918851"/>
            <a:ext cx="5980694" cy="865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784558"/>
            <a:ext cx="3245804" cy="1114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83BE65-867C-407E-BD38-A02DFA75F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97" y="880152"/>
            <a:ext cx="4337003" cy="26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替代损失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4653433" y="1399533"/>
            <a:ext cx="0" cy="3551842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2033394" y="4934939"/>
            <a:ext cx="5432227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485192" y="4918929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7174629" y="4984960"/>
          <a:ext cx="143728" cy="24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4" name="Formula" r:id="rId4" imgW="571500" imgH="971550" progId="">
                  <p:embed/>
                </p:oleObj>
              </mc:Choice>
              <mc:Fallback>
                <p:oleObj name="Formula" r:id="rId4" imgW="571500" imgH="971550" progId="">
                  <p:embed/>
                  <p:pic>
                    <p:nvPicPr>
                      <p:cNvPr id="40" name="对象 39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74629" y="4984960"/>
                        <a:ext cx="143728" cy="2487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4021004" y="1342520"/>
          <a:ext cx="471722" cy="33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5" name="Formula" r:id="rId6" imgW="1866900" imgH="1333500" progId="">
                  <p:embed/>
                </p:oleObj>
              </mc:Choice>
              <mc:Fallback>
                <p:oleObj name="Formula" r:id="rId6" imgW="1866900" imgH="1333500" progId="">
                  <p:embed/>
                  <p:pic>
                    <p:nvPicPr>
                      <p:cNvPr id="41" name="对象 40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1004" y="1342520"/>
                        <a:ext cx="471722" cy="339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/>
          <p:cNvCxnSpPr/>
          <p:nvPr/>
        </p:nvCxnSpPr>
        <p:spPr>
          <a:xfrm>
            <a:off x="2118789" y="3921413"/>
            <a:ext cx="2530164" cy="140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44465" y="4924606"/>
            <a:ext cx="2530164" cy="140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43"/>
          <p:cNvSpPr/>
          <p:nvPr/>
        </p:nvSpPr>
        <p:spPr>
          <a:xfrm>
            <a:off x="3358789" y="1871650"/>
            <a:ext cx="3771931" cy="2927991"/>
          </a:xfrm>
          <a:custGeom>
            <a:avLst/>
            <a:gdLst>
              <a:gd name="connsiteX0" fmla="*/ 0 w 3111500"/>
              <a:gd name="connsiteY0" fmla="*/ 0 h 2527300"/>
              <a:gd name="connsiteX1" fmla="*/ 139700 w 3111500"/>
              <a:gd name="connsiteY1" fmla="*/ 349250 h 2527300"/>
              <a:gd name="connsiteX2" fmla="*/ 349250 w 3111500"/>
              <a:gd name="connsiteY2" fmla="*/ 781050 h 2527300"/>
              <a:gd name="connsiteX3" fmla="*/ 635000 w 3111500"/>
              <a:gd name="connsiteY3" fmla="*/ 1225550 h 2527300"/>
              <a:gd name="connsiteX4" fmla="*/ 914400 w 3111500"/>
              <a:gd name="connsiteY4" fmla="*/ 1574800 h 2527300"/>
              <a:gd name="connsiteX5" fmla="*/ 1149350 w 3111500"/>
              <a:gd name="connsiteY5" fmla="*/ 1790700 h 2527300"/>
              <a:gd name="connsiteX6" fmla="*/ 1517650 w 3111500"/>
              <a:gd name="connsiteY6" fmla="*/ 2063750 h 2527300"/>
              <a:gd name="connsiteX7" fmla="*/ 1822450 w 3111500"/>
              <a:gd name="connsiteY7" fmla="*/ 2203450 h 2527300"/>
              <a:gd name="connsiteX8" fmla="*/ 2197100 w 3111500"/>
              <a:gd name="connsiteY8" fmla="*/ 2349500 h 2527300"/>
              <a:gd name="connsiteX9" fmla="*/ 2660650 w 3111500"/>
              <a:gd name="connsiteY9" fmla="*/ 2451100 h 2527300"/>
              <a:gd name="connsiteX10" fmla="*/ 2990850 w 3111500"/>
              <a:gd name="connsiteY10" fmla="*/ 2501900 h 2527300"/>
              <a:gd name="connsiteX11" fmla="*/ 3111500 w 3111500"/>
              <a:gd name="connsiteY11" fmla="*/ 2527300 h 2527300"/>
              <a:gd name="connsiteX0-1" fmla="*/ 0 w 3111500"/>
              <a:gd name="connsiteY0-2" fmla="*/ 0 h 2527300"/>
              <a:gd name="connsiteX1-3" fmla="*/ 139700 w 3111500"/>
              <a:gd name="connsiteY1-4" fmla="*/ 349250 h 2527300"/>
              <a:gd name="connsiteX2-5" fmla="*/ 349250 w 3111500"/>
              <a:gd name="connsiteY2-6" fmla="*/ 781050 h 2527300"/>
              <a:gd name="connsiteX3-7" fmla="*/ 635000 w 3111500"/>
              <a:gd name="connsiteY3-8" fmla="*/ 1225550 h 2527300"/>
              <a:gd name="connsiteX4-9" fmla="*/ 914400 w 3111500"/>
              <a:gd name="connsiteY4-10" fmla="*/ 1574800 h 2527300"/>
              <a:gd name="connsiteX5-11" fmla="*/ 1149350 w 3111500"/>
              <a:gd name="connsiteY5-12" fmla="*/ 1790700 h 2527300"/>
              <a:gd name="connsiteX6-13" fmla="*/ 1517650 w 3111500"/>
              <a:gd name="connsiteY6-14" fmla="*/ 2063750 h 2527300"/>
              <a:gd name="connsiteX7-15" fmla="*/ 1822450 w 3111500"/>
              <a:gd name="connsiteY7-16" fmla="*/ 2203450 h 2527300"/>
              <a:gd name="connsiteX8-17" fmla="*/ 2211388 w 3111500"/>
              <a:gd name="connsiteY8-18" fmla="*/ 2344738 h 2527300"/>
              <a:gd name="connsiteX9-19" fmla="*/ 2660650 w 3111500"/>
              <a:gd name="connsiteY9-20" fmla="*/ 2451100 h 2527300"/>
              <a:gd name="connsiteX10-21" fmla="*/ 2990850 w 3111500"/>
              <a:gd name="connsiteY10-22" fmla="*/ 2501900 h 2527300"/>
              <a:gd name="connsiteX11-23" fmla="*/ 3111500 w 3111500"/>
              <a:gd name="connsiteY11-24" fmla="*/ 2527300 h 2527300"/>
              <a:gd name="connsiteX0-25" fmla="*/ 0 w 3135313"/>
              <a:gd name="connsiteY0-26" fmla="*/ 0 h 2517775"/>
              <a:gd name="connsiteX1-27" fmla="*/ 139700 w 3135313"/>
              <a:gd name="connsiteY1-28" fmla="*/ 349250 h 2517775"/>
              <a:gd name="connsiteX2-29" fmla="*/ 349250 w 3135313"/>
              <a:gd name="connsiteY2-30" fmla="*/ 781050 h 2517775"/>
              <a:gd name="connsiteX3-31" fmla="*/ 635000 w 3135313"/>
              <a:gd name="connsiteY3-32" fmla="*/ 1225550 h 2517775"/>
              <a:gd name="connsiteX4-33" fmla="*/ 914400 w 3135313"/>
              <a:gd name="connsiteY4-34" fmla="*/ 1574800 h 2517775"/>
              <a:gd name="connsiteX5-35" fmla="*/ 1149350 w 3135313"/>
              <a:gd name="connsiteY5-36" fmla="*/ 1790700 h 2517775"/>
              <a:gd name="connsiteX6-37" fmla="*/ 1517650 w 3135313"/>
              <a:gd name="connsiteY6-38" fmla="*/ 2063750 h 2517775"/>
              <a:gd name="connsiteX7-39" fmla="*/ 1822450 w 3135313"/>
              <a:gd name="connsiteY7-40" fmla="*/ 2203450 h 2517775"/>
              <a:gd name="connsiteX8-41" fmla="*/ 2211388 w 3135313"/>
              <a:gd name="connsiteY8-42" fmla="*/ 2344738 h 2517775"/>
              <a:gd name="connsiteX9-43" fmla="*/ 2660650 w 3135313"/>
              <a:gd name="connsiteY9-44" fmla="*/ 2451100 h 2517775"/>
              <a:gd name="connsiteX10-45" fmla="*/ 2990850 w 3135313"/>
              <a:gd name="connsiteY10-46" fmla="*/ 2501900 h 2517775"/>
              <a:gd name="connsiteX11-47" fmla="*/ 3135313 w 3135313"/>
              <a:gd name="connsiteY11-48" fmla="*/ 2517775 h 2517775"/>
              <a:gd name="connsiteX0-49" fmla="*/ 0 w 3249613"/>
              <a:gd name="connsiteY0-50" fmla="*/ 0 h 2522537"/>
              <a:gd name="connsiteX1-51" fmla="*/ 139700 w 3249613"/>
              <a:gd name="connsiteY1-52" fmla="*/ 349250 h 2522537"/>
              <a:gd name="connsiteX2-53" fmla="*/ 349250 w 3249613"/>
              <a:gd name="connsiteY2-54" fmla="*/ 781050 h 2522537"/>
              <a:gd name="connsiteX3-55" fmla="*/ 635000 w 3249613"/>
              <a:gd name="connsiteY3-56" fmla="*/ 1225550 h 2522537"/>
              <a:gd name="connsiteX4-57" fmla="*/ 914400 w 3249613"/>
              <a:gd name="connsiteY4-58" fmla="*/ 1574800 h 2522537"/>
              <a:gd name="connsiteX5-59" fmla="*/ 1149350 w 3249613"/>
              <a:gd name="connsiteY5-60" fmla="*/ 1790700 h 2522537"/>
              <a:gd name="connsiteX6-61" fmla="*/ 1517650 w 3249613"/>
              <a:gd name="connsiteY6-62" fmla="*/ 2063750 h 2522537"/>
              <a:gd name="connsiteX7-63" fmla="*/ 1822450 w 3249613"/>
              <a:gd name="connsiteY7-64" fmla="*/ 2203450 h 2522537"/>
              <a:gd name="connsiteX8-65" fmla="*/ 2211388 w 3249613"/>
              <a:gd name="connsiteY8-66" fmla="*/ 2344738 h 2522537"/>
              <a:gd name="connsiteX9-67" fmla="*/ 2660650 w 3249613"/>
              <a:gd name="connsiteY9-68" fmla="*/ 2451100 h 2522537"/>
              <a:gd name="connsiteX10-69" fmla="*/ 2990850 w 3249613"/>
              <a:gd name="connsiteY10-70" fmla="*/ 2501900 h 2522537"/>
              <a:gd name="connsiteX11-71" fmla="*/ 3249613 w 3249613"/>
              <a:gd name="connsiteY11-72" fmla="*/ 2522537 h 2522537"/>
              <a:gd name="connsiteX0-73" fmla="*/ 0 w 3249613"/>
              <a:gd name="connsiteY0-74" fmla="*/ 0 h 2524602"/>
              <a:gd name="connsiteX1-75" fmla="*/ 139700 w 3249613"/>
              <a:gd name="connsiteY1-76" fmla="*/ 349250 h 2524602"/>
              <a:gd name="connsiteX2-77" fmla="*/ 349250 w 3249613"/>
              <a:gd name="connsiteY2-78" fmla="*/ 781050 h 2524602"/>
              <a:gd name="connsiteX3-79" fmla="*/ 635000 w 3249613"/>
              <a:gd name="connsiteY3-80" fmla="*/ 1225550 h 2524602"/>
              <a:gd name="connsiteX4-81" fmla="*/ 914400 w 3249613"/>
              <a:gd name="connsiteY4-82" fmla="*/ 1574800 h 2524602"/>
              <a:gd name="connsiteX5-83" fmla="*/ 1149350 w 3249613"/>
              <a:gd name="connsiteY5-84" fmla="*/ 1790700 h 2524602"/>
              <a:gd name="connsiteX6-85" fmla="*/ 1517650 w 3249613"/>
              <a:gd name="connsiteY6-86" fmla="*/ 2063750 h 2524602"/>
              <a:gd name="connsiteX7-87" fmla="*/ 1822450 w 3249613"/>
              <a:gd name="connsiteY7-88" fmla="*/ 2203450 h 2524602"/>
              <a:gd name="connsiteX8-89" fmla="*/ 2211388 w 3249613"/>
              <a:gd name="connsiteY8-90" fmla="*/ 2344738 h 2524602"/>
              <a:gd name="connsiteX9-91" fmla="*/ 2660650 w 3249613"/>
              <a:gd name="connsiteY9-92" fmla="*/ 2451100 h 2524602"/>
              <a:gd name="connsiteX10-93" fmla="*/ 2990850 w 3249613"/>
              <a:gd name="connsiteY10-94" fmla="*/ 2501900 h 2524602"/>
              <a:gd name="connsiteX11-95" fmla="*/ 3249613 w 3249613"/>
              <a:gd name="connsiteY11-96" fmla="*/ 2522537 h 2524602"/>
              <a:gd name="connsiteX0-97" fmla="*/ 0 w 3249613"/>
              <a:gd name="connsiteY0-98" fmla="*/ 0 h 2522537"/>
              <a:gd name="connsiteX1-99" fmla="*/ 139700 w 3249613"/>
              <a:gd name="connsiteY1-100" fmla="*/ 349250 h 2522537"/>
              <a:gd name="connsiteX2-101" fmla="*/ 349250 w 3249613"/>
              <a:gd name="connsiteY2-102" fmla="*/ 781050 h 2522537"/>
              <a:gd name="connsiteX3-103" fmla="*/ 635000 w 3249613"/>
              <a:gd name="connsiteY3-104" fmla="*/ 1225550 h 2522537"/>
              <a:gd name="connsiteX4-105" fmla="*/ 914400 w 3249613"/>
              <a:gd name="connsiteY4-106" fmla="*/ 1574800 h 2522537"/>
              <a:gd name="connsiteX5-107" fmla="*/ 1149350 w 3249613"/>
              <a:gd name="connsiteY5-108" fmla="*/ 1790700 h 2522537"/>
              <a:gd name="connsiteX6-109" fmla="*/ 1517650 w 3249613"/>
              <a:gd name="connsiteY6-110" fmla="*/ 2063750 h 2522537"/>
              <a:gd name="connsiteX7-111" fmla="*/ 1822450 w 3249613"/>
              <a:gd name="connsiteY7-112" fmla="*/ 2203450 h 2522537"/>
              <a:gd name="connsiteX8-113" fmla="*/ 2211388 w 3249613"/>
              <a:gd name="connsiteY8-114" fmla="*/ 2344738 h 2522537"/>
              <a:gd name="connsiteX9-115" fmla="*/ 2660650 w 3249613"/>
              <a:gd name="connsiteY9-116" fmla="*/ 2451100 h 2522537"/>
              <a:gd name="connsiteX10-117" fmla="*/ 2990850 w 3249613"/>
              <a:gd name="connsiteY10-118" fmla="*/ 2501900 h 2522537"/>
              <a:gd name="connsiteX11-119" fmla="*/ 3249613 w 3249613"/>
              <a:gd name="connsiteY11-120" fmla="*/ 2522537 h 25225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249613" h="2522537">
                <a:moveTo>
                  <a:pt x="0" y="0"/>
                </a:moveTo>
                <a:cubicBezTo>
                  <a:pt x="40746" y="109537"/>
                  <a:pt x="81492" y="219075"/>
                  <a:pt x="139700" y="349250"/>
                </a:cubicBezTo>
                <a:cubicBezTo>
                  <a:pt x="197908" y="479425"/>
                  <a:pt x="266700" y="635000"/>
                  <a:pt x="349250" y="781050"/>
                </a:cubicBezTo>
                <a:cubicBezTo>
                  <a:pt x="431800" y="927100"/>
                  <a:pt x="540808" y="1093258"/>
                  <a:pt x="635000" y="1225550"/>
                </a:cubicBezTo>
                <a:cubicBezTo>
                  <a:pt x="729192" y="1357842"/>
                  <a:pt x="828675" y="1480608"/>
                  <a:pt x="914400" y="1574800"/>
                </a:cubicBezTo>
                <a:cubicBezTo>
                  <a:pt x="1000125" y="1668992"/>
                  <a:pt x="1048808" y="1709208"/>
                  <a:pt x="1149350" y="1790700"/>
                </a:cubicBezTo>
                <a:cubicBezTo>
                  <a:pt x="1249892" y="1872192"/>
                  <a:pt x="1405467" y="1994958"/>
                  <a:pt x="1517650" y="2063750"/>
                </a:cubicBezTo>
                <a:cubicBezTo>
                  <a:pt x="1629833" y="2132542"/>
                  <a:pt x="1706827" y="2156619"/>
                  <a:pt x="1822450" y="2203450"/>
                </a:cubicBezTo>
                <a:cubicBezTo>
                  <a:pt x="1938073" y="2250281"/>
                  <a:pt x="2071688" y="2303463"/>
                  <a:pt x="2211388" y="2344738"/>
                </a:cubicBezTo>
                <a:cubicBezTo>
                  <a:pt x="2351088" y="2386013"/>
                  <a:pt x="2530740" y="2424906"/>
                  <a:pt x="2660650" y="2451100"/>
                </a:cubicBezTo>
                <a:cubicBezTo>
                  <a:pt x="2790560" y="2477294"/>
                  <a:pt x="2892689" y="2489994"/>
                  <a:pt x="2990850" y="2501900"/>
                </a:cubicBezTo>
                <a:cubicBezTo>
                  <a:pt x="3089011" y="2513806"/>
                  <a:pt x="3130551" y="2520949"/>
                  <a:pt x="3249613" y="252253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2327492" y="1867964"/>
            <a:ext cx="3463912" cy="30636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783240" y="4917683"/>
            <a:ext cx="1346438" cy="57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632938" y="4930715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1</a:t>
            </a:r>
            <a:endParaRPr lang="zh-CN" altLang="en-US" sz="1400" dirty="0">
              <a:latin typeface="Time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96005" y="4916711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2</a:t>
            </a:r>
            <a:endParaRPr lang="zh-CN" altLang="en-US" sz="1400" dirty="0">
              <a:latin typeface="Time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79093" y="4905879"/>
            <a:ext cx="422741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-1</a:t>
            </a:r>
            <a:endParaRPr lang="zh-CN" altLang="en-US" sz="1400" dirty="0">
              <a:latin typeface="Time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43396" y="4945273"/>
            <a:ext cx="422741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-2</a:t>
            </a:r>
            <a:endParaRPr lang="zh-CN" altLang="en-US" sz="1400" dirty="0">
              <a:latin typeface="Time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2344506" y="4856063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495992" y="4864637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847907" y="4864637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368471" y="3917631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1</a:t>
            </a:r>
            <a:endParaRPr lang="zh-CN" altLang="en-US" sz="1400" dirty="0">
              <a:latin typeface="Time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68471" y="2814790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2</a:t>
            </a:r>
            <a:endParaRPr lang="zh-CN" altLang="en-US" sz="1400" dirty="0">
              <a:latin typeface="Time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rot="16200000">
            <a:off x="4691805" y="2966512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4379840" y="1871380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3</a:t>
            </a:r>
            <a:endParaRPr lang="zh-CN" altLang="en-US" sz="1400" dirty="0">
              <a:latin typeface="Times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rot="16200000">
            <a:off x="4703173" y="2023102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895569" y="2229128"/>
          <a:ext cx="190531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6" name="Formula" r:id="rId8" imgW="8677275" imgH="1333500" progId="">
                  <p:embed/>
                </p:oleObj>
              </mc:Choice>
              <mc:Fallback>
                <p:oleObj name="Formula" r:id="rId8" imgW="8677275" imgH="1333500" progId="">
                  <p:embed/>
                  <p:pic>
                    <p:nvPicPr>
                      <p:cNvPr id="59" name="对象 58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5569" y="2229128"/>
                        <a:ext cx="1905313" cy="29114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1234199" y="3185471"/>
          <a:ext cx="2592625" cy="29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7" name="Formula" r:id="rId10" imgW="11811000" imgH="1333500" progId="">
                  <p:embed/>
                </p:oleObj>
              </mc:Choice>
              <mc:Fallback>
                <p:oleObj name="Formula" r:id="rId10" imgW="11811000" imgH="1333500" progId="">
                  <p:embed/>
                  <p:pic>
                    <p:nvPicPr>
                      <p:cNvPr id="60" name="对象 59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34199" y="3185471"/>
                        <a:ext cx="2592625" cy="29298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任意多边形 60"/>
          <p:cNvSpPr/>
          <p:nvPr/>
        </p:nvSpPr>
        <p:spPr>
          <a:xfrm>
            <a:off x="2836292" y="2892897"/>
            <a:ext cx="524134" cy="198525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555" h="171034">
                <a:moveTo>
                  <a:pt x="0" y="169333"/>
                </a:moveTo>
                <a:cubicBezTo>
                  <a:pt x="86548" y="172155"/>
                  <a:pt x="173096" y="174977"/>
                  <a:pt x="248355" y="146755"/>
                </a:cubicBezTo>
                <a:cubicBezTo>
                  <a:pt x="323614" y="118533"/>
                  <a:pt x="387584" y="59266"/>
                  <a:pt x="451555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10214568">
            <a:off x="3814888" y="2592310"/>
            <a:ext cx="1484401" cy="152187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51555"/>
              <a:gd name="connsiteY0-2" fmla="*/ 169333 h 169388"/>
              <a:gd name="connsiteX1-3" fmla="*/ 144516 w 451555"/>
              <a:gd name="connsiteY1-4" fmla="*/ 38694 h 169388"/>
              <a:gd name="connsiteX2-5" fmla="*/ 451555 w 451555"/>
              <a:gd name="connsiteY2-6" fmla="*/ 0 h 169388"/>
              <a:gd name="connsiteX0-7" fmla="*/ 0 w 451555"/>
              <a:gd name="connsiteY0-8" fmla="*/ 169333 h 169333"/>
              <a:gd name="connsiteX1-9" fmla="*/ 144516 w 451555"/>
              <a:gd name="connsiteY1-10" fmla="*/ 38694 h 169333"/>
              <a:gd name="connsiteX2-11" fmla="*/ 451555 w 451555"/>
              <a:gd name="connsiteY2-12" fmla="*/ 0 h 169333"/>
              <a:gd name="connsiteX0-13" fmla="*/ 0 w 451555"/>
              <a:gd name="connsiteY0-14" fmla="*/ 169333 h 169333"/>
              <a:gd name="connsiteX1-15" fmla="*/ 144516 w 451555"/>
              <a:gd name="connsiteY1-16" fmla="*/ 38694 h 169333"/>
              <a:gd name="connsiteX2-17" fmla="*/ 451555 w 451555"/>
              <a:gd name="connsiteY2-18" fmla="*/ 0 h 169333"/>
              <a:gd name="connsiteX0-19" fmla="*/ 0 w 451555"/>
              <a:gd name="connsiteY0-20" fmla="*/ 169333 h 169333"/>
              <a:gd name="connsiteX1-21" fmla="*/ 144516 w 451555"/>
              <a:gd name="connsiteY1-22" fmla="*/ 38694 h 169333"/>
              <a:gd name="connsiteX2-23" fmla="*/ 451555 w 451555"/>
              <a:gd name="connsiteY2-24" fmla="*/ 0 h 169333"/>
              <a:gd name="connsiteX0-25" fmla="*/ 0 w 432019"/>
              <a:gd name="connsiteY0-26" fmla="*/ 430421 h 430421"/>
              <a:gd name="connsiteX1-27" fmla="*/ 144516 w 432019"/>
              <a:gd name="connsiteY1-28" fmla="*/ 299782 h 430421"/>
              <a:gd name="connsiteX2-29" fmla="*/ 432019 w 432019"/>
              <a:gd name="connsiteY2-30" fmla="*/ 0 h 430421"/>
              <a:gd name="connsiteX0-31" fmla="*/ 0 w 432019"/>
              <a:gd name="connsiteY0-32" fmla="*/ 430421 h 430421"/>
              <a:gd name="connsiteX1-33" fmla="*/ 144516 w 432019"/>
              <a:gd name="connsiteY1-34" fmla="*/ 299782 h 430421"/>
              <a:gd name="connsiteX2-35" fmla="*/ 432019 w 432019"/>
              <a:gd name="connsiteY2-36" fmla="*/ 0 h 430421"/>
              <a:gd name="connsiteX0-37" fmla="*/ 0 w 432019"/>
              <a:gd name="connsiteY0-38" fmla="*/ 430421 h 430421"/>
              <a:gd name="connsiteX1-39" fmla="*/ 93772 w 432019"/>
              <a:gd name="connsiteY1-40" fmla="*/ 220181 h 430421"/>
              <a:gd name="connsiteX2-41" fmla="*/ 432019 w 432019"/>
              <a:gd name="connsiteY2-42" fmla="*/ 0 h 430421"/>
              <a:gd name="connsiteX0-43" fmla="*/ 0 w 942346"/>
              <a:gd name="connsiteY0-44" fmla="*/ 217546 h 281484"/>
              <a:gd name="connsiteX1-45" fmla="*/ 93772 w 942346"/>
              <a:gd name="connsiteY1-46" fmla="*/ 7306 h 281484"/>
              <a:gd name="connsiteX2-47" fmla="*/ 942346 w 942346"/>
              <a:gd name="connsiteY2-48" fmla="*/ 241776 h 281484"/>
              <a:gd name="connsiteX0-49" fmla="*/ 0 w 942346"/>
              <a:gd name="connsiteY0-50" fmla="*/ 223742 h 247972"/>
              <a:gd name="connsiteX1-51" fmla="*/ 93772 w 942346"/>
              <a:gd name="connsiteY1-52" fmla="*/ 13502 h 247972"/>
              <a:gd name="connsiteX2-53" fmla="*/ 942346 w 942346"/>
              <a:gd name="connsiteY2-54" fmla="*/ 247972 h 247972"/>
              <a:gd name="connsiteX0-55" fmla="*/ 0 w 942346"/>
              <a:gd name="connsiteY0-56" fmla="*/ 132646 h 156876"/>
              <a:gd name="connsiteX1-57" fmla="*/ 114955 w 942346"/>
              <a:gd name="connsiteY1-58" fmla="*/ 20271 h 156876"/>
              <a:gd name="connsiteX2-59" fmla="*/ 942346 w 942346"/>
              <a:gd name="connsiteY2-60" fmla="*/ 156876 h 156876"/>
              <a:gd name="connsiteX0-61" fmla="*/ 0 w 942346"/>
              <a:gd name="connsiteY0-62" fmla="*/ 132646 h 156876"/>
              <a:gd name="connsiteX1-63" fmla="*/ 114955 w 942346"/>
              <a:gd name="connsiteY1-64" fmla="*/ 20271 h 156876"/>
              <a:gd name="connsiteX2-65" fmla="*/ 942346 w 942346"/>
              <a:gd name="connsiteY2-66" fmla="*/ 156876 h 156876"/>
              <a:gd name="connsiteX0-67" fmla="*/ 0 w 942346"/>
              <a:gd name="connsiteY0-68" fmla="*/ 118993 h 143223"/>
              <a:gd name="connsiteX1-69" fmla="*/ 114955 w 942346"/>
              <a:gd name="connsiteY1-70" fmla="*/ 6618 h 143223"/>
              <a:gd name="connsiteX2-71" fmla="*/ 942346 w 942346"/>
              <a:gd name="connsiteY2-72" fmla="*/ 143223 h 143223"/>
              <a:gd name="connsiteX0-73" fmla="*/ 0 w 785321"/>
              <a:gd name="connsiteY0-74" fmla="*/ 120093 h 125970"/>
              <a:gd name="connsiteX1-75" fmla="*/ 114955 w 785321"/>
              <a:gd name="connsiteY1-76" fmla="*/ 7718 h 125970"/>
              <a:gd name="connsiteX2-77" fmla="*/ 785321 w 785321"/>
              <a:gd name="connsiteY2-78" fmla="*/ 125970 h 125970"/>
              <a:gd name="connsiteX0-79" fmla="*/ 0 w 785321"/>
              <a:gd name="connsiteY0-80" fmla="*/ 57447 h 63324"/>
              <a:gd name="connsiteX1-81" fmla="*/ 265039 w 785321"/>
              <a:gd name="connsiteY1-82" fmla="*/ 19751 h 63324"/>
              <a:gd name="connsiteX2-83" fmla="*/ 785321 w 785321"/>
              <a:gd name="connsiteY2-84" fmla="*/ 63324 h 63324"/>
              <a:gd name="connsiteX0-85" fmla="*/ 0 w 785321"/>
              <a:gd name="connsiteY0-86" fmla="*/ 60251 h 66128"/>
              <a:gd name="connsiteX1-87" fmla="*/ 265039 w 785321"/>
              <a:gd name="connsiteY1-88" fmla="*/ 22555 h 66128"/>
              <a:gd name="connsiteX2-89" fmla="*/ 785321 w 785321"/>
              <a:gd name="connsiteY2-90" fmla="*/ 66128 h 66128"/>
              <a:gd name="connsiteX0-91" fmla="*/ 0 w 785321"/>
              <a:gd name="connsiteY0-92" fmla="*/ 100604 h 106481"/>
              <a:gd name="connsiteX1-93" fmla="*/ 243916 w 785321"/>
              <a:gd name="connsiteY1-94" fmla="*/ 9515 h 106481"/>
              <a:gd name="connsiteX2-95" fmla="*/ 785321 w 785321"/>
              <a:gd name="connsiteY2-96" fmla="*/ 106481 h 106481"/>
              <a:gd name="connsiteX0-97" fmla="*/ 0 w 785321"/>
              <a:gd name="connsiteY0-98" fmla="*/ 100604 h 106481"/>
              <a:gd name="connsiteX1-99" fmla="*/ 243916 w 785321"/>
              <a:gd name="connsiteY1-100" fmla="*/ 9515 h 106481"/>
              <a:gd name="connsiteX2-101" fmla="*/ 785321 w 785321"/>
              <a:gd name="connsiteY2-102" fmla="*/ 106481 h 106481"/>
              <a:gd name="connsiteX0-103" fmla="*/ 0 w 958415"/>
              <a:gd name="connsiteY0-104" fmla="*/ 18240 h 249287"/>
              <a:gd name="connsiteX1-105" fmla="*/ 417010 w 958415"/>
              <a:gd name="connsiteY1-106" fmla="*/ 152321 h 249287"/>
              <a:gd name="connsiteX2-107" fmla="*/ 958415 w 958415"/>
              <a:gd name="connsiteY2-108" fmla="*/ 249287 h 249287"/>
              <a:gd name="connsiteX0-109" fmla="*/ 0 w 958415"/>
              <a:gd name="connsiteY0-110" fmla="*/ 32707 h 263754"/>
              <a:gd name="connsiteX1-111" fmla="*/ 317695 w 958415"/>
              <a:gd name="connsiteY1-112" fmla="*/ 17313 h 263754"/>
              <a:gd name="connsiteX2-113" fmla="*/ 958415 w 958415"/>
              <a:gd name="connsiteY2-114" fmla="*/ 263754 h 263754"/>
              <a:gd name="connsiteX0-115" fmla="*/ 0 w 958415"/>
              <a:gd name="connsiteY0-116" fmla="*/ 49169 h 280216"/>
              <a:gd name="connsiteX1-117" fmla="*/ 317695 w 958415"/>
              <a:gd name="connsiteY1-118" fmla="*/ 33775 h 280216"/>
              <a:gd name="connsiteX2-119" fmla="*/ 958415 w 958415"/>
              <a:gd name="connsiteY2-120" fmla="*/ 280216 h 280216"/>
              <a:gd name="connsiteX0-121" fmla="*/ 0 w 958415"/>
              <a:gd name="connsiteY0-122" fmla="*/ 49169 h 280216"/>
              <a:gd name="connsiteX1-123" fmla="*/ 317695 w 958415"/>
              <a:gd name="connsiteY1-124" fmla="*/ 33775 h 280216"/>
              <a:gd name="connsiteX2-125" fmla="*/ 958415 w 958415"/>
              <a:gd name="connsiteY2-126" fmla="*/ 280216 h 280216"/>
              <a:gd name="connsiteX0-127" fmla="*/ 0 w 898303"/>
              <a:gd name="connsiteY0-128" fmla="*/ 49169 h 149813"/>
              <a:gd name="connsiteX1-129" fmla="*/ 317695 w 898303"/>
              <a:gd name="connsiteY1-130" fmla="*/ 33775 h 149813"/>
              <a:gd name="connsiteX2-131" fmla="*/ 898303 w 898303"/>
              <a:gd name="connsiteY2-132" fmla="*/ 149813 h 149813"/>
              <a:gd name="connsiteX0-133" fmla="*/ 0 w 916383"/>
              <a:gd name="connsiteY0-134" fmla="*/ 49169 h 115493"/>
              <a:gd name="connsiteX1-135" fmla="*/ 317695 w 916383"/>
              <a:gd name="connsiteY1-136" fmla="*/ 33775 h 115493"/>
              <a:gd name="connsiteX2-137" fmla="*/ 916383 w 916383"/>
              <a:gd name="connsiteY2-138" fmla="*/ 115493 h 115493"/>
              <a:gd name="connsiteX0-139" fmla="*/ 0 w 916383"/>
              <a:gd name="connsiteY0-140" fmla="*/ 64789 h 131113"/>
              <a:gd name="connsiteX1-141" fmla="*/ 418807 w 916383"/>
              <a:gd name="connsiteY1-142" fmla="*/ 15671 h 131113"/>
              <a:gd name="connsiteX2-143" fmla="*/ 916383 w 916383"/>
              <a:gd name="connsiteY2-144" fmla="*/ 131113 h 1311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16383" h="131113">
                <a:moveTo>
                  <a:pt x="0" y="64789"/>
                </a:moveTo>
                <a:cubicBezTo>
                  <a:pt x="25441" y="-26659"/>
                  <a:pt x="260496" y="975"/>
                  <a:pt x="418807" y="15671"/>
                </a:cubicBezTo>
                <a:cubicBezTo>
                  <a:pt x="642995" y="57774"/>
                  <a:pt x="696468" y="58938"/>
                  <a:pt x="916383" y="131113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2993532" y="1923246"/>
            <a:ext cx="4114460" cy="2751711"/>
          </a:xfrm>
          <a:custGeom>
            <a:avLst/>
            <a:gdLst>
              <a:gd name="connsiteX0" fmla="*/ 0 w 3544711"/>
              <a:gd name="connsiteY0" fmla="*/ 0 h 2370667"/>
              <a:gd name="connsiteX1" fmla="*/ 338667 w 3544711"/>
              <a:gd name="connsiteY1" fmla="*/ 541867 h 2370667"/>
              <a:gd name="connsiteX2" fmla="*/ 767645 w 3544711"/>
              <a:gd name="connsiteY2" fmla="*/ 1049867 h 2370667"/>
              <a:gd name="connsiteX3" fmla="*/ 1095022 w 3544711"/>
              <a:gd name="connsiteY3" fmla="*/ 1388533 h 2370667"/>
              <a:gd name="connsiteX4" fmla="*/ 1433689 w 3544711"/>
              <a:gd name="connsiteY4" fmla="*/ 1727200 h 2370667"/>
              <a:gd name="connsiteX5" fmla="*/ 1817511 w 3544711"/>
              <a:gd name="connsiteY5" fmla="*/ 1930400 h 2370667"/>
              <a:gd name="connsiteX6" fmla="*/ 2235200 w 3544711"/>
              <a:gd name="connsiteY6" fmla="*/ 2111022 h 2370667"/>
              <a:gd name="connsiteX7" fmla="*/ 2777067 w 3544711"/>
              <a:gd name="connsiteY7" fmla="*/ 2269067 h 2370667"/>
              <a:gd name="connsiteX8" fmla="*/ 3172178 w 3544711"/>
              <a:gd name="connsiteY8" fmla="*/ 2336800 h 2370667"/>
              <a:gd name="connsiteX9" fmla="*/ 3544711 w 3544711"/>
              <a:gd name="connsiteY9" fmla="*/ 2370667 h 237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4711" h="2370667">
                <a:moveTo>
                  <a:pt x="0" y="0"/>
                </a:moveTo>
                <a:cubicBezTo>
                  <a:pt x="105363" y="183444"/>
                  <a:pt x="210726" y="366889"/>
                  <a:pt x="338667" y="541867"/>
                </a:cubicBezTo>
                <a:cubicBezTo>
                  <a:pt x="466608" y="716845"/>
                  <a:pt x="641586" y="908756"/>
                  <a:pt x="767645" y="1049867"/>
                </a:cubicBezTo>
                <a:cubicBezTo>
                  <a:pt x="893704" y="1190978"/>
                  <a:pt x="984015" y="1275644"/>
                  <a:pt x="1095022" y="1388533"/>
                </a:cubicBezTo>
                <a:cubicBezTo>
                  <a:pt x="1206029" y="1501422"/>
                  <a:pt x="1313274" y="1636889"/>
                  <a:pt x="1433689" y="1727200"/>
                </a:cubicBezTo>
                <a:cubicBezTo>
                  <a:pt x="1554104" y="1817511"/>
                  <a:pt x="1683926" y="1866430"/>
                  <a:pt x="1817511" y="1930400"/>
                </a:cubicBezTo>
                <a:cubicBezTo>
                  <a:pt x="1951096" y="1994370"/>
                  <a:pt x="2075274" y="2054578"/>
                  <a:pt x="2235200" y="2111022"/>
                </a:cubicBezTo>
                <a:cubicBezTo>
                  <a:pt x="2395126" y="2167466"/>
                  <a:pt x="2620904" y="2231437"/>
                  <a:pt x="2777067" y="2269067"/>
                </a:cubicBezTo>
                <a:cubicBezTo>
                  <a:pt x="2933230" y="2306697"/>
                  <a:pt x="3044237" y="2319867"/>
                  <a:pt x="3172178" y="2336800"/>
                </a:cubicBezTo>
                <a:cubicBezTo>
                  <a:pt x="3300119" y="2353733"/>
                  <a:pt x="3422415" y="2362200"/>
                  <a:pt x="3544711" y="237066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4960063" y="3408433"/>
          <a:ext cx="279163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8" name="Formula" r:id="rId12" imgW="12725400" imgH="1333500" progId="">
                  <p:embed/>
                </p:oleObj>
              </mc:Choice>
              <mc:Fallback>
                <p:oleObj name="Formula" r:id="rId12" imgW="12725400" imgH="1333500" progId="">
                  <p:embed/>
                  <p:pic>
                    <p:nvPicPr>
                      <p:cNvPr id="64" name="对象 63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60063" y="3408433"/>
                        <a:ext cx="2791633" cy="29114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任意多边形 64"/>
          <p:cNvSpPr/>
          <p:nvPr/>
        </p:nvSpPr>
        <p:spPr>
          <a:xfrm rot="10214568">
            <a:off x="5563200" y="3785806"/>
            <a:ext cx="410116" cy="525633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51555"/>
              <a:gd name="connsiteY0-2" fmla="*/ 169333 h 169388"/>
              <a:gd name="connsiteX1-3" fmla="*/ 144516 w 451555"/>
              <a:gd name="connsiteY1-4" fmla="*/ 38694 h 169388"/>
              <a:gd name="connsiteX2-5" fmla="*/ 451555 w 451555"/>
              <a:gd name="connsiteY2-6" fmla="*/ 0 h 169388"/>
              <a:gd name="connsiteX0-7" fmla="*/ 0 w 451555"/>
              <a:gd name="connsiteY0-8" fmla="*/ 169333 h 169333"/>
              <a:gd name="connsiteX1-9" fmla="*/ 144516 w 451555"/>
              <a:gd name="connsiteY1-10" fmla="*/ 38694 h 169333"/>
              <a:gd name="connsiteX2-11" fmla="*/ 451555 w 451555"/>
              <a:gd name="connsiteY2-12" fmla="*/ 0 h 169333"/>
              <a:gd name="connsiteX0-13" fmla="*/ 0 w 451555"/>
              <a:gd name="connsiteY0-14" fmla="*/ 169333 h 169333"/>
              <a:gd name="connsiteX1-15" fmla="*/ 144516 w 451555"/>
              <a:gd name="connsiteY1-16" fmla="*/ 38694 h 169333"/>
              <a:gd name="connsiteX2-17" fmla="*/ 451555 w 451555"/>
              <a:gd name="connsiteY2-18" fmla="*/ 0 h 169333"/>
              <a:gd name="connsiteX0-19" fmla="*/ 0 w 451555"/>
              <a:gd name="connsiteY0-20" fmla="*/ 169333 h 169333"/>
              <a:gd name="connsiteX1-21" fmla="*/ 144516 w 451555"/>
              <a:gd name="connsiteY1-22" fmla="*/ 38694 h 169333"/>
              <a:gd name="connsiteX2-23" fmla="*/ 451555 w 451555"/>
              <a:gd name="connsiteY2-24" fmla="*/ 0 h 169333"/>
              <a:gd name="connsiteX0-25" fmla="*/ 0 w 432019"/>
              <a:gd name="connsiteY0-26" fmla="*/ 430421 h 430421"/>
              <a:gd name="connsiteX1-27" fmla="*/ 144516 w 432019"/>
              <a:gd name="connsiteY1-28" fmla="*/ 299782 h 430421"/>
              <a:gd name="connsiteX2-29" fmla="*/ 432019 w 432019"/>
              <a:gd name="connsiteY2-30" fmla="*/ 0 h 430421"/>
              <a:gd name="connsiteX0-31" fmla="*/ 0 w 432019"/>
              <a:gd name="connsiteY0-32" fmla="*/ 430421 h 430421"/>
              <a:gd name="connsiteX1-33" fmla="*/ 144516 w 432019"/>
              <a:gd name="connsiteY1-34" fmla="*/ 299782 h 430421"/>
              <a:gd name="connsiteX2-35" fmla="*/ 432019 w 432019"/>
              <a:gd name="connsiteY2-36" fmla="*/ 0 h 430421"/>
              <a:gd name="connsiteX0-37" fmla="*/ 0 w 432019"/>
              <a:gd name="connsiteY0-38" fmla="*/ 430421 h 430421"/>
              <a:gd name="connsiteX1-39" fmla="*/ 93772 w 432019"/>
              <a:gd name="connsiteY1-40" fmla="*/ 220181 h 430421"/>
              <a:gd name="connsiteX2-41" fmla="*/ 432019 w 432019"/>
              <a:gd name="connsiteY2-42" fmla="*/ 0 h 430421"/>
              <a:gd name="connsiteX0-43" fmla="*/ 0 w 942346"/>
              <a:gd name="connsiteY0-44" fmla="*/ 217546 h 281484"/>
              <a:gd name="connsiteX1-45" fmla="*/ 93772 w 942346"/>
              <a:gd name="connsiteY1-46" fmla="*/ 7306 h 281484"/>
              <a:gd name="connsiteX2-47" fmla="*/ 942346 w 942346"/>
              <a:gd name="connsiteY2-48" fmla="*/ 241776 h 281484"/>
              <a:gd name="connsiteX0-49" fmla="*/ 0 w 942346"/>
              <a:gd name="connsiteY0-50" fmla="*/ 223742 h 247972"/>
              <a:gd name="connsiteX1-51" fmla="*/ 93772 w 942346"/>
              <a:gd name="connsiteY1-52" fmla="*/ 13502 h 247972"/>
              <a:gd name="connsiteX2-53" fmla="*/ 942346 w 942346"/>
              <a:gd name="connsiteY2-54" fmla="*/ 247972 h 247972"/>
              <a:gd name="connsiteX0-55" fmla="*/ 0 w 942346"/>
              <a:gd name="connsiteY0-56" fmla="*/ 132646 h 156876"/>
              <a:gd name="connsiteX1-57" fmla="*/ 114955 w 942346"/>
              <a:gd name="connsiteY1-58" fmla="*/ 20271 h 156876"/>
              <a:gd name="connsiteX2-59" fmla="*/ 942346 w 942346"/>
              <a:gd name="connsiteY2-60" fmla="*/ 156876 h 156876"/>
              <a:gd name="connsiteX0-61" fmla="*/ 0 w 942346"/>
              <a:gd name="connsiteY0-62" fmla="*/ 132646 h 156876"/>
              <a:gd name="connsiteX1-63" fmla="*/ 114955 w 942346"/>
              <a:gd name="connsiteY1-64" fmla="*/ 20271 h 156876"/>
              <a:gd name="connsiteX2-65" fmla="*/ 942346 w 942346"/>
              <a:gd name="connsiteY2-66" fmla="*/ 156876 h 156876"/>
              <a:gd name="connsiteX0-67" fmla="*/ 0 w 942346"/>
              <a:gd name="connsiteY0-68" fmla="*/ 118993 h 143223"/>
              <a:gd name="connsiteX1-69" fmla="*/ 114955 w 942346"/>
              <a:gd name="connsiteY1-70" fmla="*/ 6618 h 143223"/>
              <a:gd name="connsiteX2-71" fmla="*/ 942346 w 942346"/>
              <a:gd name="connsiteY2-72" fmla="*/ 143223 h 143223"/>
              <a:gd name="connsiteX0-73" fmla="*/ 0 w 785321"/>
              <a:gd name="connsiteY0-74" fmla="*/ 120093 h 125970"/>
              <a:gd name="connsiteX1-75" fmla="*/ 114955 w 785321"/>
              <a:gd name="connsiteY1-76" fmla="*/ 7718 h 125970"/>
              <a:gd name="connsiteX2-77" fmla="*/ 785321 w 785321"/>
              <a:gd name="connsiteY2-78" fmla="*/ 125970 h 125970"/>
              <a:gd name="connsiteX0-79" fmla="*/ 0 w 785321"/>
              <a:gd name="connsiteY0-80" fmla="*/ 57447 h 63324"/>
              <a:gd name="connsiteX1-81" fmla="*/ 265039 w 785321"/>
              <a:gd name="connsiteY1-82" fmla="*/ 19751 h 63324"/>
              <a:gd name="connsiteX2-83" fmla="*/ 785321 w 785321"/>
              <a:gd name="connsiteY2-84" fmla="*/ 63324 h 63324"/>
              <a:gd name="connsiteX0-85" fmla="*/ 0 w 785321"/>
              <a:gd name="connsiteY0-86" fmla="*/ 60251 h 66128"/>
              <a:gd name="connsiteX1-87" fmla="*/ 265039 w 785321"/>
              <a:gd name="connsiteY1-88" fmla="*/ 22555 h 66128"/>
              <a:gd name="connsiteX2-89" fmla="*/ 785321 w 785321"/>
              <a:gd name="connsiteY2-90" fmla="*/ 66128 h 66128"/>
              <a:gd name="connsiteX0-91" fmla="*/ 0 w 785321"/>
              <a:gd name="connsiteY0-92" fmla="*/ 100604 h 106481"/>
              <a:gd name="connsiteX1-93" fmla="*/ 243916 w 785321"/>
              <a:gd name="connsiteY1-94" fmla="*/ 9515 h 106481"/>
              <a:gd name="connsiteX2-95" fmla="*/ 785321 w 785321"/>
              <a:gd name="connsiteY2-96" fmla="*/ 106481 h 106481"/>
              <a:gd name="connsiteX0-97" fmla="*/ 0 w 785321"/>
              <a:gd name="connsiteY0-98" fmla="*/ 100604 h 106481"/>
              <a:gd name="connsiteX1-99" fmla="*/ 243916 w 785321"/>
              <a:gd name="connsiteY1-100" fmla="*/ 9515 h 106481"/>
              <a:gd name="connsiteX2-101" fmla="*/ 785321 w 785321"/>
              <a:gd name="connsiteY2-102" fmla="*/ 106481 h 106481"/>
              <a:gd name="connsiteX0-103" fmla="*/ 0 w 958415"/>
              <a:gd name="connsiteY0-104" fmla="*/ 18240 h 249287"/>
              <a:gd name="connsiteX1-105" fmla="*/ 417010 w 958415"/>
              <a:gd name="connsiteY1-106" fmla="*/ 152321 h 249287"/>
              <a:gd name="connsiteX2-107" fmla="*/ 958415 w 958415"/>
              <a:gd name="connsiteY2-108" fmla="*/ 249287 h 249287"/>
              <a:gd name="connsiteX0-109" fmla="*/ 0 w 958415"/>
              <a:gd name="connsiteY0-110" fmla="*/ 32707 h 263754"/>
              <a:gd name="connsiteX1-111" fmla="*/ 317695 w 958415"/>
              <a:gd name="connsiteY1-112" fmla="*/ 17313 h 263754"/>
              <a:gd name="connsiteX2-113" fmla="*/ 958415 w 958415"/>
              <a:gd name="connsiteY2-114" fmla="*/ 263754 h 263754"/>
              <a:gd name="connsiteX0-115" fmla="*/ 0 w 958415"/>
              <a:gd name="connsiteY0-116" fmla="*/ 49169 h 280216"/>
              <a:gd name="connsiteX1-117" fmla="*/ 317695 w 958415"/>
              <a:gd name="connsiteY1-118" fmla="*/ 33775 h 280216"/>
              <a:gd name="connsiteX2-119" fmla="*/ 958415 w 958415"/>
              <a:gd name="connsiteY2-120" fmla="*/ 280216 h 280216"/>
              <a:gd name="connsiteX0-121" fmla="*/ 0 w 958415"/>
              <a:gd name="connsiteY0-122" fmla="*/ 49169 h 280216"/>
              <a:gd name="connsiteX1-123" fmla="*/ 317695 w 958415"/>
              <a:gd name="connsiteY1-124" fmla="*/ 33775 h 280216"/>
              <a:gd name="connsiteX2-125" fmla="*/ 958415 w 958415"/>
              <a:gd name="connsiteY2-126" fmla="*/ 280216 h 280216"/>
              <a:gd name="connsiteX0-127" fmla="*/ 0 w 898303"/>
              <a:gd name="connsiteY0-128" fmla="*/ 49169 h 149813"/>
              <a:gd name="connsiteX1-129" fmla="*/ 317695 w 898303"/>
              <a:gd name="connsiteY1-130" fmla="*/ 33775 h 149813"/>
              <a:gd name="connsiteX2-131" fmla="*/ 898303 w 898303"/>
              <a:gd name="connsiteY2-132" fmla="*/ 149813 h 149813"/>
              <a:gd name="connsiteX0-133" fmla="*/ 0 w 916383"/>
              <a:gd name="connsiteY0-134" fmla="*/ 49169 h 115493"/>
              <a:gd name="connsiteX1-135" fmla="*/ 317695 w 916383"/>
              <a:gd name="connsiteY1-136" fmla="*/ 33775 h 115493"/>
              <a:gd name="connsiteX2-137" fmla="*/ 916383 w 916383"/>
              <a:gd name="connsiteY2-138" fmla="*/ 115493 h 115493"/>
              <a:gd name="connsiteX0-139" fmla="*/ 0 w 916383"/>
              <a:gd name="connsiteY0-140" fmla="*/ 64789 h 131113"/>
              <a:gd name="connsiteX1-141" fmla="*/ 418807 w 916383"/>
              <a:gd name="connsiteY1-142" fmla="*/ 15671 h 131113"/>
              <a:gd name="connsiteX2-143" fmla="*/ 916383 w 916383"/>
              <a:gd name="connsiteY2-144" fmla="*/ 131113 h 131113"/>
              <a:gd name="connsiteX0-145" fmla="*/ 0 w 467243"/>
              <a:gd name="connsiteY0-146" fmla="*/ 445275 h 445275"/>
              <a:gd name="connsiteX1-147" fmla="*/ 418807 w 467243"/>
              <a:gd name="connsiteY1-148" fmla="*/ 396157 h 445275"/>
              <a:gd name="connsiteX2-149" fmla="*/ 223670 w 467243"/>
              <a:gd name="connsiteY2-150" fmla="*/ 7093 h 445275"/>
              <a:gd name="connsiteX0-151" fmla="*/ 56610 w 280279"/>
              <a:gd name="connsiteY0-152" fmla="*/ 448595 h 448595"/>
              <a:gd name="connsiteX1-153" fmla="*/ 67623 w 280279"/>
              <a:gd name="connsiteY1-154" fmla="*/ 224296 h 448595"/>
              <a:gd name="connsiteX2-155" fmla="*/ 280280 w 280279"/>
              <a:gd name="connsiteY2-156" fmla="*/ 10413 h 448595"/>
              <a:gd name="connsiteX0-157" fmla="*/ 22527 w 246197"/>
              <a:gd name="connsiteY0-158" fmla="*/ 448595 h 448595"/>
              <a:gd name="connsiteX1-159" fmla="*/ 33540 w 246197"/>
              <a:gd name="connsiteY1-160" fmla="*/ 224296 h 448595"/>
              <a:gd name="connsiteX2-161" fmla="*/ 246197 w 246197"/>
              <a:gd name="connsiteY2-162" fmla="*/ 10413 h 448595"/>
              <a:gd name="connsiteX0-163" fmla="*/ 22527 w 246197"/>
              <a:gd name="connsiteY0-164" fmla="*/ 464084 h 464084"/>
              <a:gd name="connsiteX1-165" fmla="*/ 33540 w 246197"/>
              <a:gd name="connsiteY1-166" fmla="*/ 239785 h 464084"/>
              <a:gd name="connsiteX2-167" fmla="*/ 246197 w 246197"/>
              <a:gd name="connsiteY2-168" fmla="*/ 25902 h 464084"/>
              <a:gd name="connsiteX0-169" fmla="*/ 20929 w 244599"/>
              <a:gd name="connsiteY0-170" fmla="*/ 464084 h 464084"/>
              <a:gd name="connsiteX1-171" fmla="*/ 31942 w 244599"/>
              <a:gd name="connsiteY1-172" fmla="*/ 239785 h 464084"/>
              <a:gd name="connsiteX2-173" fmla="*/ 244599 w 244599"/>
              <a:gd name="connsiteY2-174" fmla="*/ 25902 h 464084"/>
              <a:gd name="connsiteX0-175" fmla="*/ 0 w 223670"/>
              <a:gd name="connsiteY0-176" fmla="*/ 464084 h 464084"/>
              <a:gd name="connsiteX1-177" fmla="*/ 11013 w 223670"/>
              <a:gd name="connsiteY1-178" fmla="*/ 239785 h 464084"/>
              <a:gd name="connsiteX2-179" fmla="*/ 223670 w 223670"/>
              <a:gd name="connsiteY2-180" fmla="*/ 25902 h 464084"/>
              <a:gd name="connsiteX0-181" fmla="*/ 0 w 223670"/>
              <a:gd name="connsiteY0-182" fmla="*/ 464084 h 464084"/>
              <a:gd name="connsiteX1-183" fmla="*/ 11013 w 223670"/>
              <a:gd name="connsiteY1-184" fmla="*/ 239785 h 464084"/>
              <a:gd name="connsiteX2-185" fmla="*/ 223670 w 223670"/>
              <a:gd name="connsiteY2-186" fmla="*/ 25902 h 464084"/>
              <a:gd name="connsiteX0-187" fmla="*/ 0 w 275223"/>
              <a:gd name="connsiteY0-188" fmla="*/ 446880 h 446880"/>
              <a:gd name="connsiteX1-189" fmla="*/ 62566 w 275223"/>
              <a:gd name="connsiteY1-190" fmla="*/ 239785 h 446880"/>
              <a:gd name="connsiteX2-191" fmla="*/ 275223 w 275223"/>
              <a:gd name="connsiteY2-192" fmla="*/ 25902 h 446880"/>
              <a:gd name="connsiteX0-193" fmla="*/ 0 w 275223"/>
              <a:gd name="connsiteY0-194" fmla="*/ 446880 h 446880"/>
              <a:gd name="connsiteX1-195" fmla="*/ 62566 w 275223"/>
              <a:gd name="connsiteY1-196" fmla="*/ 239785 h 446880"/>
              <a:gd name="connsiteX2-197" fmla="*/ 275223 w 275223"/>
              <a:gd name="connsiteY2-198" fmla="*/ 25902 h 446880"/>
              <a:gd name="connsiteX0-199" fmla="*/ 0 w 275223"/>
              <a:gd name="connsiteY0-200" fmla="*/ 446880 h 446880"/>
              <a:gd name="connsiteX1-201" fmla="*/ 62566 w 275223"/>
              <a:gd name="connsiteY1-202" fmla="*/ 239785 h 446880"/>
              <a:gd name="connsiteX2-203" fmla="*/ 275223 w 275223"/>
              <a:gd name="connsiteY2-204" fmla="*/ 25902 h 446880"/>
              <a:gd name="connsiteX0-205" fmla="*/ 0 w 275223"/>
              <a:gd name="connsiteY0-206" fmla="*/ 448458 h 448458"/>
              <a:gd name="connsiteX1-207" fmla="*/ 49981 w 275223"/>
              <a:gd name="connsiteY1-208" fmla="*/ 231095 h 448458"/>
              <a:gd name="connsiteX2-209" fmla="*/ 275223 w 275223"/>
              <a:gd name="connsiteY2-210" fmla="*/ 27480 h 448458"/>
              <a:gd name="connsiteX0-211" fmla="*/ 0 w 275223"/>
              <a:gd name="connsiteY0-212" fmla="*/ 448458 h 448458"/>
              <a:gd name="connsiteX1-213" fmla="*/ 49981 w 275223"/>
              <a:gd name="connsiteY1-214" fmla="*/ 231095 h 448458"/>
              <a:gd name="connsiteX2-215" fmla="*/ 275223 w 275223"/>
              <a:gd name="connsiteY2-216" fmla="*/ 27480 h 448458"/>
              <a:gd name="connsiteX0-217" fmla="*/ 0 w 275223"/>
              <a:gd name="connsiteY0-218" fmla="*/ 448458 h 448458"/>
              <a:gd name="connsiteX1-219" fmla="*/ 49981 w 275223"/>
              <a:gd name="connsiteY1-220" fmla="*/ 231095 h 448458"/>
              <a:gd name="connsiteX2-221" fmla="*/ 275223 w 275223"/>
              <a:gd name="connsiteY2-222" fmla="*/ 27480 h 448458"/>
              <a:gd name="connsiteX0-223" fmla="*/ 0 w 275223"/>
              <a:gd name="connsiteY0-224" fmla="*/ 454939 h 454939"/>
              <a:gd name="connsiteX1-225" fmla="*/ 59365 w 275223"/>
              <a:gd name="connsiteY1-226" fmla="*/ 203584 h 454939"/>
              <a:gd name="connsiteX2-227" fmla="*/ 275223 w 275223"/>
              <a:gd name="connsiteY2-228" fmla="*/ 33961 h 454939"/>
              <a:gd name="connsiteX0-229" fmla="*/ 0 w 275223"/>
              <a:gd name="connsiteY0-230" fmla="*/ 439514 h 439514"/>
              <a:gd name="connsiteX1-231" fmla="*/ 59365 w 275223"/>
              <a:gd name="connsiteY1-232" fmla="*/ 188159 h 439514"/>
              <a:gd name="connsiteX2-233" fmla="*/ 275223 w 275223"/>
              <a:gd name="connsiteY2-234" fmla="*/ 18536 h 439514"/>
              <a:gd name="connsiteX0-235" fmla="*/ 0 w 275223"/>
              <a:gd name="connsiteY0-236" fmla="*/ 439514 h 439514"/>
              <a:gd name="connsiteX1-237" fmla="*/ 59365 w 275223"/>
              <a:gd name="connsiteY1-238" fmla="*/ 188159 h 439514"/>
              <a:gd name="connsiteX2-239" fmla="*/ 275223 w 275223"/>
              <a:gd name="connsiteY2-240" fmla="*/ 18536 h 439514"/>
              <a:gd name="connsiteX0-241" fmla="*/ 0 w 191484"/>
              <a:gd name="connsiteY0-242" fmla="*/ 473825 h 473825"/>
              <a:gd name="connsiteX1-243" fmla="*/ 59365 w 191484"/>
              <a:gd name="connsiteY1-244" fmla="*/ 222470 h 473825"/>
              <a:gd name="connsiteX2-245" fmla="*/ 191484 w 191484"/>
              <a:gd name="connsiteY2-246" fmla="*/ 15838 h 473825"/>
              <a:gd name="connsiteX0-247" fmla="*/ 0 w 191484"/>
              <a:gd name="connsiteY0-248" fmla="*/ 457987 h 457987"/>
              <a:gd name="connsiteX1-249" fmla="*/ 59365 w 191484"/>
              <a:gd name="connsiteY1-250" fmla="*/ 206632 h 457987"/>
              <a:gd name="connsiteX2-251" fmla="*/ 191484 w 191484"/>
              <a:gd name="connsiteY2-252" fmla="*/ 0 h 457987"/>
              <a:gd name="connsiteX0-253" fmla="*/ 0 w 191484"/>
              <a:gd name="connsiteY0-254" fmla="*/ 457987 h 457987"/>
              <a:gd name="connsiteX1-255" fmla="*/ 59365 w 191484"/>
              <a:gd name="connsiteY1-256" fmla="*/ 206632 h 457987"/>
              <a:gd name="connsiteX2-257" fmla="*/ 191484 w 191484"/>
              <a:gd name="connsiteY2-258" fmla="*/ 0 h 457987"/>
              <a:gd name="connsiteX0-259" fmla="*/ 0 w 191484"/>
              <a:gd name="connsiteY0-260" fmla="*/ 457987 h 457987"/>
              <a:gd name="connsiteX1-261" fmla="*/ 54449 w 191484"/>
              <a:gd name="connsiteY1-262" fmla="*/ 246527 h 457987"/>
              <a:gd name="connsiteX2-263" fmla="*/ 191484 w 191484"/>
              <a:gd name="connsiteY2-264" fmla="*/ 0 h 457987"/>
              <a:gd name="connsiteX0-265" fmla="*/ 0 w 191484"/>
              <a:gd name="connsiteY0-266" fmla="*/ 457987 h 457987"/>
              <a:gd name="connsiteX1-267" fmla="*/ 54449 w 191484"/>
              <a:gd name="connsiteY1-268" fmla="*/ 246527 h 457987"/>
              <a:gd name="connsiteX2-269" fmla="*/ 191484 w 191484"/>
              <a:gd name="connsiteY2-270" fmla="*/ 0 h 457987"/>
              <a:gd name="connsiteX0-271" fmla="*/ 0 w 191484"/>
              <a:gd name="connsiteY0-272" fmla="*/ 457987 h 457987"/>
              <a:gd name="connsiteX1-273" fmla="*/ 54449 w 191484"/>
              <a:gd name="connsiteY1-274" fmla="*/ 246527 h 457987"/>
              <a:gd name="connsiteX2-275" fmla="*/ 191484 w 191484"/>
              <a:gd name="connsiteY2-276" fmla="*/ 0 h 457987"/>
              <a:gd name="connsiteX0-277" fmla="*/ 0 w 191484"/>
              <a:gd name="connsiteY0-278" fmla="*/ 457987 h 457987"/>
              <a:gd name="connsiteX1-279" fmla="*/ 83797 w 191484"/>
              <a:gd name="connsiteY1-280" fmla="*/ 275315 h 457987"/>
              <a:gd name="connsiteX2-281" fmla="*/ 191484 w 191484"/>
              <a:gd name="connsiteY2-282" fmla="*/ 0 h 457987"/>
              <a:gd name="connsiteX0-283" fmla="*/ 0 w 191484"/>
              <a:gd name="connsiteY0-284" fmla="*/ 457987 h 457987"/>
              <a:gd name="connsiteX1-285" fmla="*/ 83797 w 191484"/>
              <a:gd name="connsiteY1-286" fmla="*/ 275315 h 457987"/>
              <a:gd name="connsiteX2-287" fmla="*/ 191484 w 191484"/>
              <a:gd name="connsiteY2-288" fmla="*/ 0 h 457987"/>
              <a:gd name="connsiteX0-289" fmla="*/ 0 w 191484"/>
              <a:gd name="connsiteY0-290" fmla="*/ 457987 h 457987"/>
              <a:gd name="connsiteX1-291" fmla="*/ 83797 w 191484"/>
              <a:gd name="connsiteY1-292" fmla="*/ 275315 h 457987"/>
              <a:gd name="connsiteX2-293" fmla="*/ 191484 w 191484"/>
              <a:gd name="connsiteY2-294" fmla="*/ 0 h 457987"/>
              <a:gd name="connsiteX0-295" fmla="*/ 0 w 253181"/>
              <a:gd name="connsiteY0-296" fmla="*/ 452846 h 452846"/>
              <a:gd name="connsiteX1-297" fmla="*/ 145494 w 253181"/>
              <a:gd name="connsiteY1-298" fmla="*/ 275315 h 452846"/>
              <a:gd name="connsiteX2-299" fmla="*/ 253181 w 253181"/>
              <a:gd name="connsiteY2-300" fmla="*/ 0 h 452846"/>
              <a:gd name="connsiteX0-301" fmla="*/ 0 w 253181"/>
              <a:gd name="connsiteY0-302" fmla="*/ 452846 h 452846"/>
              <a:gd name="connsiteX1-303" fmla="*/ 145494 w 253181"/>
              <a:gd name="connsiteY1-304" fmla="*/ 275315 h 452846"/>
              <a:gd name="connsiteX2-305" fmla="*/ 253181 w 253181"/>
              <a:gd name="connsiteY2-306" fmla="*/ 0 h 452846"/>
              <a:gd name="connsiteX0-307" fmla="*/ 0 w 253181"/>
              <a:gd name="connsiteY0-308" fmla="*/ 452846 h 452846"/>
              <a:gd name="connsiteX1-309" fmla="*/ 127628 w 253181"/>
              <a:gd name="connsiteY1-310" fmla="*/ 251698 h 452846"/>
              <a:gd name="connsiteX2-311" fmla="*/ 253181 w 253181"/>
              <a:gd name="connsiteY2-312" fmla="*/ 0 h 452846"/>
              <a:gd name="connsiteX0-313" fmla="*/ 0 w 253181"/>
              <a:gd name="connsiteY0-314" fmla="*/ 452846 h 452846"/>
              <a:gd name="connsiteX1-315" fmla="*/ 127628 w 253181"/>
              <a:gd name="connsiteY1-316" fmla="*/ 251698 h 452846"/>
              <a:gd name="connsiteX2-317" fmla="*/ 253181 w 253181"/>
              <a:gd name="connsiteY2-318" fmla="*/ 0 h 452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3181" h="452846">
                <a:moveTo>
                  <a:pt x="0" y="452846"/>
                </a:moveTo>
                <a:cubicBezTo>
                  <a:pt x="32959" y="300382"/>
                  <a:pt x="57077" y="325717"/>
                  <a:pt x="127628" y="251698"/>
                </a:cubicBezTo>
                <a:cubicBezTo>
                  <a:pt x="156853" y="218019"/>
                  <a:pt x="211564" y="110753"/>
                  <a:pt x="253181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1121208" y="4074162"/>
          <a:ext cx="2465395" cy="75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09" name="Formula" r:id="rId14" imgW="11887200" imgH="3619500" progId="">
                  <p:embed/>
                </p:oleObj>
              </mc:Choice>
              <mc:Fallback>
                <p:oleObj name="Formula" r:id="rId14" imgW="11887200" imgH="3619500" progId="">
                  <p:embed/>
                  <p:pic>
                    <p:nvPicPr>
                      <p:cNvPr id="66" name="对象 65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21208" y="4074162"/>
                        <a:ext cx="2465395" cy="7521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任意多边形 66"/>
          <p:cNvSpPr/>
          <p:nvPr/>
        </p:nvSpPr>
        <p:spPr>
          <a:xfrm>
            <a:off x="3465997" y="3982448"/>
            <a:ext cx="586785" cy="344316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89655"/>
              <a:gd name="connsiteY0-2" fmla="*/ 255058 h 256759"/>
              <a:gd name="connsiteX1-3" fmla="*/ 248355 w 489655"/>
              <a:gd name="connsiteY1-4" fmla="*/ 232480 h 256759"/>
              <a:gd name="connsiteX2-5" fmla="*/ 489655 w 489655"/>
              <a:gd name="connsiteY2-6" fmla="*/ 0 h 256759"/>
              <a:gd name="connsiteX0-7" fmla="*/ 0 w 489655"/>
              <a:gd name="connsiteY0-8" fmla="*/ 255058 h 255185"/>
              <a:gd name="connsiteX1-9" fmla="*/ 324555 w 489655"/>
              <a:gd name="connsiteY1-10" fmla="*/ 184855 h 255185"/>
              <a:gd name="connsiteX2-11" fmla="*/ 489655 w 489655"/>
              <a:gd name="connsiteY2-12" fmla="*/ 0 h 255185"/>
              <a:gd name="connsiteX0-13" fmla="*/ 0 w 489655"/>
              <a:gd name="connsiteY0-14" fmla="*/ 293158 h 293285"/>
              <a:gd name="connsiteX1-15" fmla="*/ 324555 w 489655"/>
              <a:gd name="connsiteY1-16" fmla="*/ 222955 h 293285"/>
              <a:gd name="connsiteX2-17" fmla="*/ 489655 w 489655"/>
              <a:gd name="connsiteY2-18" fmla="*/ 0 h 293285"/>
              <a:gd name="connsiteX0-19" fmla="*/ 0 w 489655"/>
              <a:gd name="connsiteY0-20" fmla="*/ 293158 h 293285"/>
              <a:gd name="connsiteX1-21" fmla="*/ 324555 w 489655"/>
              <a:gd name="connsiteY1-22" fmla="*/ 222955 h 293285"/>
              <a:gd name="connsiteX2-23" fmla="*/ 489655 w 489655"/>
              <a:gd name="connsiteY2-24" fmla="*/ 0 h 293285"/>
              <a:gd name="connsiteX0-25" fmla="*/ 0 w 489655"/>
              <a:gd name="connsiteY0-26" fmla="*/ 293158 h 293285"/>
              <a:gd name="connsiteX1-27" fmla="*/ 295980 w 489655"/>
              <a:gd name="connsiteY1-28" fmla="*/ 222955 h 293285"/>
              <a:gd name="connsiteX2-29" fmla="*/ 489655 w 489655"/>
              <a:gd name="connsiteY2-30" fmla="*/ 0 h 293285"/>
              <a:gd name="connsiteX0-31" fmla="*/ 0 w 489655"/>
              <a:gd name="connsiteY0-32" fmla="*/ 293158 h 293285"/>
              <a:gd name="connsiteX1-33" fmla="*/ 295980 w 489655"/>
              <a:gd name="connsiteY1-34" fmla="*/ 222955 h 293285"/>
              <a:gd name="connsiteX2-35" fmla="*/ 489655 w 489655"/>
              <a:gd name="connsiteY2-36" fmla="*/ 0 h 293285"/>
              <a:gd name="connsiteX0-37" fmla="*/ 0 w 489655"/>
              <a:gd name="connsiteY0-38" fmla="*/ 293158 h 293514"/>
              <a:gd name="connsiteX1-39" fmla="*/ 295980 w 489655"/>
              <a:gd name="connsiteY1-40" fmla="*/ 222955 h 293514"/>
              <a:gd name="connsiteX2-41" fmla="*/ 489655 w 489655"/>
              <a:gd name="connsiteY2-42" fmla="*/ 0 h 293514"/>
              <a:gd name="connsiteX0-43" fmla="*/ 0 w 505530"/>
              <a:gd name="connsiteY0-44" fmla="*/ 296333 h 296637"/>
              <a:gd name="connsiteX1-45" fmla="*/ 311855 w 505530"/>
              <a:gd name="connsiteY1-46" fmla="*/ 222955 h 296637"/>
              <a:gd name="connsiteX2-47" fmla="*/ 505530 w 505530"/>
              <a:gd name="connsiteY2-48" fmla="*/ 0 h 2966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05530" h="296637">
                <a:moveTo>
                  <a:pt x="0" y="296333"/>
                </a:moveTo>
                <a:cubicBezTo>
                  <a:pt x="86548" y="299155"/>
                  <a:pt x="204846" y="282927"/>
                  <a:pt x="311855" y="222955"/>
                </a:cubicBezTo>
                <a:cubicBezTo>
                  <a:pt x="380764" y="169333"/>
                  <a:pt x="432034" y="110066"/>
                  <a:pt x="505530" y="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 flipV="1">
            <a:off x="3468483" y="4514180"/>
            <a:ext cx="1443624" cy="345309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89655"/>
              <a:gd name="connsiteY0-2" fmla="*/ 255058 h 256759"/>
              <a:gd name="connsiteX1-3" fmla="*/ 248355 w 489655"/>
              <a:gd name="connsiteY1-4" fmla="*/ 232480 h 256759"/>
              <a:gd name="connsiteX2-5" fmla="*/ 489655 w 489655"/>
              <a:gd name="connsiteY2-6" fmla="*/ 0 h 256759"/>
              <a:gd name="connsiteX0-7" fmla="*/ 0 w 489655"/>
              <a:gd name="connsiteY0-8" fmla="*/ 255058 h 255185"/>
              <a:gd name="connsiteX1-9" fmla="*/ 324555 w 489655"/>
              <a:gd name="connsiteY1-10" fmla="*/ 184855 h 255185"/>
              <a:gd name="connsiteX2-11" fmla="*/ 489655 w 489655"/>
              <a:gd name="connsiteY2-12" fmla="*/ 0 h 255185"/>
              <a:gd name="connsiteX0-13" fmla="*/ 0 w 489655"/>
              <a:gd name="connsiteY0-14" fmla="*/ 293158 h 293285"/>
              <a:gd name="connsiteX1-15" fmla="*/ 324555 w 489655"/>
              <a:gd name="connsiteY1-16" fmla="*/ 222955 h 293285"/>
              <a:gd name="connsiteX2-17" fmla="*/ 489655 w 489655"/>
              <a:gd name="connsiteY2-18" fmla="*/ 0 h 293285"/>
              <a:gd name="connsiteX0-19" fmla="*/ 0 w 489655"/>
              <a:gd name="connsiteY0-20" fmla="*/ 293158 h 293285"/>
              <a:gd name="connsiteX1-21" fmla="*/ 324555 w 489655"/>
              <a:gd name="connsiteY1-22" fmla="*/ 222955 h 293285"/>
              <a:gd name="connsiteX2-23" fmla="*/ 489655 w 489655"/>
              <a:gd name="connsiteY2-24" fmla="*/ 0 h 293285"/>
              <a:gd name="connsiteX0-25" fmla="*/ 0 w 489655"/>
              <a:gd name="connsiteY0-26" fmla="*/ 293158 h 293285"/>
              <a:gd name="connsiteX1-27" fmla="*/ 295980 w 489655"/>
              <a:gd name="connsiteY1-28" fmla="*/ 222955 h 293285"/>
              <a:gd name="connsiteX2-29" fmla="*/ 489655 w 489655"/>
              <a:gd name="connsiteY2-30" fmla="*/ 0 h 293285"/>
              <a:gd name="connsiteX0-31" fmla="*/ 0 w 489655"/>
              <a:gd name="connsiteY0-32" fmla="*/ 293158 h 293285"/>
              <a:gd name="connsiteX1-33" fmla="*/ 295980 w 489655"/>
              <a:gd name="connsiteY1-34" fmla="*/ 222955 h 293285"/>
              <a:gd name="connsiteX2-35" fmla="*/ 489655 w 489655"/>
              <a:gd name="connsiteY2-36" fmla="*/ 0 h 293285"/>
              <a:gd name="connsiteX0-37" fmla="*/ 0 w 489655"/>
              <a:gd name="connsiteY0-38" fmla="*/ 293158 h 293514"/>
              <a:gd name="connsiteX1-39" fmla="*/ 295980 w 489655"/>
              <a:gd name="connsiteY1-40" fmla="*/ 222955 h 293514"/>
              <a:gd name="connsiteX2-41" fmla="*/ 489655 w 489655"/>
              <a:gd name="connsiteY2-42" fmla="*/ 0 h 293514"/>
              <a:gd name="connsiteX0-43" fmla="*/ 0 w 505530"/>
              <a:gd name="connsiteY0-44" fmla="*/ 296333 h 296637"/>
              <a:gd name="connsiteX1-45" fmla="*/ 311855 w 505530"/>
              <a:gd name="connsiteY1-46" fmla="*/ 222955 h 296637"/>
              <a:gd name="connsiteX2-47" fmla="*/ 505530 w 505530"/>
              <a:gd name="connsiteY2-48" fmla="*/ 0 h 296637"/>
              <a:gd name="connsiteX0-49" fmla="*/ 0 w 1243718"/>
              <a:gd name="connsiteY0-50" fmla="*/ 469095 h 469399"/>
              <a:gd name="connsiteX1-51" fmla="*/ 311855 w 1243718"/>
              <a:gd name="connsiteY1-52" fmla="*/ 395717 h 469399"/>
              <a:gd name="connsiteX2-53" fmla="*/ 1243718 w 1243718"/>
              <a:gd name="connsiteY2-54" fmla="*/ 0 h 469399"/>
              <a:gd name="connsiteX0-55" fmla="*/ 0 w 1243718"/>
              <a:gd name="connsiteY0-56" fmla="*/ 469095 h 469170"/>
              <a:gd name="connsiteX1-57" fmla="*/ 859542 w 1243718"/>
              <a:gd name="connsiteY1-58" fmla="*/ 335627 h 469170"/>
              <a:gd name="connsiteX2-59" fmla="*/ 1243718 w 1243718"/>
              <a:gd name="connsiteY2-60" fmla="*/ 0 h 469170"/>
              <a:gd name="connsiteX0-61" fmla="*/ 0 w 1243718"/>
              <a:gd name="connsiteY0-62" fmla="*/ 469095 h 469202"/>
              <a:gd name="connsiteX1-63" fmla="*/ 730954 w 1243718"/>
              <a:gd name="connsiteY1-64" fmla="*/ 358160 h 469202"/>
              <a:gd name="connsiteX2-65" fmla="*/ 1243718 w 1243718"/>
              <a:gd name="connsiteY2-66" fmla="*/ 0 h 469202"/>
              <a:gd name="connsiteX0-67" fmla="*/ 0 w 1243718"/>
              <a:gd name="connsiteY0-68" fmla="*/ 469095 h 469200"/>
              <a:gd name="connsiteX1-69" fmla="*/ 730954 w 1243718"/>
              <a:gd name="connsiteY1-70" fmla="*/ 358160 h 469200"/>
              <a:gd name="connsiteX2-71" fmla="*/ 1243718 w 1243718"/>
              <a:gd name="connsiteY2-72" fmla="*/ 0 h 469200"/>
              <a:gd name="connsiteX0-73" fmla="*/ 0 w 1243718"/>
              <a:gd name="connsiteY0-74" fmla="*/ 469095 h 469202"/>
              <a:gd name="connsiteX1-75" fmla="*/ 730954 w 1243718"/>
              <a:gd name="connsiteY1-76" fmla="*/ 358160 h 469202"/>
              <a:gd name="connsiteX2-77" fmla="*/ 1243718 w 1243718"/>
              <a:gd name="connsiteY2-78" fmla="*/ 0 h 469202"/>
              <a:gd name="connsiteX0-79" fmla="*/ 0 w 1243718"/>
              <a:gd name="connsiteY0-80" fmla="*/ 469095 h 469200"/>
              <a:gd name="connsiteX1-81" fmla="*/ 730954 w 1243718"/>
              <a:gd name="connsiteY1-82" fmla="*/ 358160 h 469200"/>
              <a:gd name="connsiteX2-83" fmla="*/ 1243718 w 1243718"/>
              <a:gd name="connsiteY2-84" fmla="*/ 0 h 46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43718" h="469200">
                <a:moveTo>
                  <a:pt x="0" y="469095"/>
                </a:moveTo>
                <a:cubicBezTo>
                  <a:pt x="86548" y="471917"/>
                  <a:pt x="585845" y="418132"/>
                  <a:pt x="730954" y="358160"/>
                </a:cubicBezTo>
                <a:cubicBezTo>
                  <a:pt x="885588" y="274492"/>
                  <a:pt x="1065447" y="215224"/>
                  <a:pt x="1243718" y="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78919" y="5485916"/>
            <a:ext cx="793109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400" b="1" dirty="0"/>
              <a:t>替代损失函数数学性质较好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一般是</a:t>
            </a:r>
            <a:r>
              <a:rPr lang="en-US" altLang="zh-CN" sz="2400" b="1" dirty="0"/>
              <a:t>0/1</a:t>
            </a:r>
            <a:r>
              <a:rPr lang="zh-CN" altLang="en-US" sz="2400" b="1" dirty="0"/>
              <a:t>损失函数的上界</a:t>
            </a:r>
            <a:endParaRPr lang="en-US" altLang="zh-CN" sz="2400" b="1" dirty="0"/>
          </a:p>
        </p:txBody>
      </p:sp>
      <p:sp>
        <p:nvSpPr>
          <p:cNvPr id="71" name="矩形 70"/>
          <p:cNvSpPr/>
          <p:nvPr/>
        </p:nvSpPr>
        <p:spPr>
          <a:xfrm>
            <a:off x="553541" y="2217212"/>
            <a:ext cx="1950928" cy="7694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2116FC"/>
                </a:solidFill>
              </a:rPr>
              <a:t>软间隔</a:t>
            </a:r>
            <a:r>
              <a:rPr lang="en-US" altLang="zh-CN" sz="2400" b="1" dirty="0">
                <a:solidFill>
                  <a:srgbClr val="2116FC"/>
                </a:solidFill>
              </a:rPr>
              <a:t>SVM</a:t>
            </a:r>
          </a:p>
          <a:p>
            <a:pPr lvl="0" algn="ctr"/>
            <a:r>
              <a:rPr lang="en-US" altLang="zh-CN" sz="2000" b="1" dirty="0">
                <a:solidFill>
                  <a:srgbClr val="2116FC"/>
                </a:solidFill>
              </a:rPr>
              <a:t>hinge</a:t>
            </a:r>
            <a:r>
              <a:rPr lang="zh-CN" altLang="en-US" sz="2000" b="1" dirty="0">
                <a:solidFill>
                  <a:srgbClr val="2116FC"/>
                </a:solidFill>
              </a:rPr>
              <a:t>损失函数</a:t>
            </a:r>
            <a:endParaRPr lang="en-US" altLang="zh-CN" sz="2000" b="1" dirty="0">
              <a:solidFill>
                <a:srgbClr val="2116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1" grpId="0" animBg="1"/>
      <p:bldP spid="62" grpId="0" animBg="1"/>
      <p:bldP spid="63" grpId="0" animBg="1"/>
      <p:bldP spid="65" grpId="0" animBg="1"/>
      <p:bldP spid="7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064" y="44718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软间隔支持向量机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9" y="995743"/>
            <a:ext cx="4112288" cy="51835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A4793E-E13C-49BB-B37C-907D0C67A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14" y="1268760"/>
            <a:ext cx="4414993" cy="25934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4057019-4454-49F3-80DA-BF32BA510BDE}"/>
              </a:ext>
            </a:extLst>
          </p:cNvPr>
          <p:cNvSpPr/>
          <p:nvPr/>
        </p:nvSpPr>
        <p:spPr>
          <a:xfrm>
            <a:off x="683568" y="4797152"/>
            <a:ext cx="7301929" cy="1445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i="1" dirty="0" err="1">
                <a:solidFill>
                  <a:srgbClr val="2116FC"/>
                </a:solidFill>
              </a:rPr>
              <a:t>ξ</a:t>
            </a:r>
            <a:r>
              <a:rPr lang="en-US" altLang="zh-CN" sz="1200" b="1" i="1" dirty="0" err="1">
                <a:solidFill>
                  <a:srgbClr val="2116FC"/>
                </a:solidFill>
              </a:rPr>
              <a:t>i</a:t>
            </a:r>
            <a:r>
              <a:rPr lang="en-US" altLang="zh-CN" b="1" dirty="0">
                <a:solidFill>
                  <a:srgbClr val="2116FC"/>
                </a:solidFill>
              </a:rPr>
              <a:t>= 0</a:t>
            </a:r>
            <a:r>
              <a:rPr lang="zh-CN" altLang="en-US" b="1" dirty="0">
                <a:solidFill>
                  <a:srgbClr val="2116FC"/>
                </a:solidFill>
              </a:rPr>
              <a:t>的数据点被正确分类，要么位于边缘上，要么在边缘的正确⼀侧；</a:t>
            </a:r>
            <a:endParaRPr lang="en-US" altLang="zh-CN" b="1" dirty="0">
              <a:solidFill>
                <a:srgbClr val="2116FC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2116FC"/>
                </a:solidFill>
              </a:rPr>
              <a:t>0 &lt; </a:t>
            </a:r>
            <a:r>
              <a:rPr lang="en-US" altLang="zh-CN" b="1" i="1" dirty="0" err="1">
                <a:solidFill>
                  <a:srgbClr val="2116FC"/>
                </a:solidFill>
              </a:rPr>
              <a:t>ξ</a:t>
            </a:r>
            <a:r>
              <a:rPr lang="en-US" altLang="zh-CN" sz="1200" b="1" i="1" dirty="0" err="1">
                <a:solidFill>
                  <a:srgbClr val="2116FC"/>
                </a:solidFill>
              </a:rPr>
              <a:t>i</a:t>
            </a:r>
            <a:r>
              <a:rPr lang="en-US" altLang="zh-CN" b="1" dirty="0">
                <a:solidFill>
                  <a:srgbClr val="2116FC"/>
                </a:solidFill>
              </a:rPr>
              <a:t> ≤ 1</a:t>
            </a:r>
            <a:r>
              <a:rPr lang="zh-CN" altLang="en-US" b="1" dirty="0">
                <a:solidFill>
                  <a:srgbClr val="2116FC"/>
                </a:solidFill>
              </a:rPr>
              <a:t>的点位于边缘内部，但是在决策边界的正确⼀侧；</a:t>
            </a:r>
            <a:endParaRPr lang="en-US" altLang="zh-CN" b="1" dirty="0">
              <a:solidFill>
                <a:srgbClr val="2116FC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i="1" dirty="0" err="1">
                <a:solidFill>
                  <a:srgbClr val="2116FC"/>
                </a:solidFill>
              </a:rPr>
              <a:t>ξi</a:t>
            </a:r>
            <a:r>
              <a:rPr lang="en-US" altLang="zh-CN" b="1" i="1" dirty="0">
                <a:solidFill>
                  <a:srgbClr val="2116FC"/>
                </a:solidFill>
              </a:rPr>
              <a:t> </a:t>
            </a:r>
            <a:r>
              <a:rPr lang="en-US" altLang="zh-CN" b="1" dirty="0">
                <a:solidFill>
                  <a:srgbClr val="2116FC"/>
                </a:solidFill>
              </a:rPr>
              <a:t>&gt; 1</a:t>
            </a:r>
            <a:r>
              <a:rPr lang="zh-CN" altLang="en-US" b="1" dirty="0">
                <a:solidFill>
                  <a:srgbClr val="2116FC"/>
                </a:solidFill>
              </a:rPr>
              <a:t>的点位于决策边界的错误⼀侧，是被错误分类的点。</a:t>
            </a: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23F8C631-4700-41A1-AFEB-66768D818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9552" y="1602546"/>
            <a:ext cx="3413355" cy="249731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70B4A9-2D7A-4A6A-9F94-595811CE3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57" y="4216274"/>
            <a:ext cx="2081084" cy="5383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4AC95DC-AEA0-4875-83B8-D7F76AEE5FC0}"/>
              </a:ext>
            </a:extLst>
          </p:cNvPr>
          <p:cNvSpPr/>
          <p:nvPr/>
        </p:nvSpPr>
        <p:spPr>
          <a:xfrm>
            <a:off x="899592" y="4333774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116FC"/>
                </a:solidFill>
              </a:rPr>
              <a:t>ξ</a:t>
            </a:r>
            <a:r>
              <a:rPr lang="en-US" altLang="zh-CN" sz="1200" b="1" i="1" dirty="0" err="1">
                <a:solidFill>
                  <a:srgbClr val="2116FC"/>
                </a:solidFill>
              </a:rPr>
              <a:t>i</a:t>
            </a:r>
            <a:r>
              <a:rPr lang="en-US" altLang="zh-CN" sz="1200" b="1" i="1" dirty="0">
                <a:solidFill>
                  <a:srgbClr val="2116FC"/>
                </a:solidFill>
              </a:rPr>
              <a:t> </a:t>
            </a:r>
            <a:r>
              <a:rPr lang="zh-CN" altLang="en-US" b="1" dirty="0">
                <a:solidFill>
                  <a:srgbClr val="2116FC"/>
                </a:solidFill>
              </a:rPr>
              <a:t>表征该样本不满足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8B523F-164B-4A45-8592-43A2D9225BAE}"/>
              </a:ext>
            </a:extLst>
          </p:cNvPr>
          <p:cNvSpPr/>
          <p:nvPr/>
        </p:nvSpPr>
        <p:spPr>
          <a:xfrm>
            <a:off x="5178613" y="4309578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的程度</a:t>
            </a:r>
          </a:p>
        </p:txBody>
      </p:sp>
    </p:spTree>
    <p:extLst>
      <p:ext uri="{BB962C8B-B14F-4D97-AF65-F5344CB8AC3E}">
        <p14:creationId xmlns:p14="http://schemas.microsoft.com/office/powerpoint/2010/main" val="1270576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" y="682669"/>
            <a:ext cx="4112288" cy="518356"/>
          </a:xfrm>
          <a:prstGeom prst="rect">
            <a:avLst/>
          </a:prstGeom>
        </p:spPr>
      </p:pic>
      <p:sp>
        <p:nvSpPr>
          <p:cNvPr id="47105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3600" b="1" dirty="0"/>
              <a:t>采用铰链损失函数的表示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7C2B05-8A10-4304-8D09-DC55AC45A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17" y="1231322"/>
            <a:ext cx="3947925" cy="23190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1F7616-1E68-41DD-9F89-92444DAF9A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84"/>
          <a:stretch/>
        </p:blipFill>
        <p:spPr>
          <a:xfrm>
            <a:off x="839049" y="3870948"/>
            <a:ext cx="7221998" cy="19372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DE59003-4F9E-43C7-B63E-26D2D207AB22}"/>
              </a:ext>
            </a:extLst>
          </p:cNvPr>
          <p:cNvSpPr/>
          <p:nvPr/>
        </p:nvSpPr>
        <p:spPr>
          <a:xfrm>
            <a:off x="1810018" y="5664199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铰链损失函数</a:t>
            </a:r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13C60C2C-D8D1-4541-BE9B-D5C258F24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9049" y="1201025"/>
            <a:ext cx="3413355" cy="249731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440545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软间隔支持向量机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86" y="1428504"/>
            <a:ext cx="5852667" cy="792549"/>
          </a:xfrm>
        </p:spPr>
      </p:pic>
      <p:sp>
        <p:nvSpPr>
          <p:cNvPr id="10" name="内容占位符 3"/>
          <p:cNvSpPr txBox="1"/>
          <p:nvPr/>
        </p:nvSpPr>
        <p:spPr>
          <a:xfrm>
            <a:off x="854815" y="1645847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原始问题</a:t>
            </a:r>
          </a:p>
        </p:txBody>
      </p:sp>
      <p:sp>
        <p:nvSpPr>
          <p:cNvPr id="11" name="内容占位符 3"/>
          <p:cNvSpPr txBox="1"/>
          <p:nvPr/>
        </p:nvSpPr>
        <p:spPr>
          <a:xfrm>
            <a:off x="854815" y="3383299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对偶问题</a:t>
            </a:r>
          </a:p>
        </p:txBody>
      </p:sp>
      <p:sp>
        <p:nvSpPr>
          <p:cNvPr id="13" name="矩形 12"/>
          <p:cNvSpPr/>
          <p:nvPr/>
        </p:nvSpPr>
        <p:spPr>
          <a:xfrm>
            <a:off x="1329888" y="4553934"/>
            <a:ext cx="732830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/>
              <a:t>根据</a:t>
            </a:r>
            <a:r>
              <a:rPr lang="en-US" altLang="zh-CN" sz="2400" b="1" dirty="0"/>
              <a:t>KKT</a:t>
            </a:r>
            <a:r>
              <a:rPr lang="zh-CN" altLang="en-US" sz="2400" b="1" dirty="0"/>
              <a:t>条件可推得最终模型仅与支持向量有关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也即</a:t>
            </a:r>
            <a:r>
              <a:rPr lang="en-US" altLang="zh-CN" sz="2400" b="1" dirty="0"/>
              <a:t>hinge</a:t>
            </a:r>
            <a:r>
              <a:rPr lang="zh-CN" altLang="en-US" sz="2400" b="1" dirty="0"/>
              <a:t>损失函数依然保持了支持向量机解的</a:t>
            </a:r>
            <a:r>
              <a:rPr lang="zh-CN" altLang="en-US" sz="2400" b="1" dirty="0">
                <a:solidFill>
                  <a:srgbClr val="2116FC"/>
                </a:solidFill>
              </a:rPr>
              <a:t>稀疏性</a:t>
            </a:r>
            <a:r>
              <a:rPr lang="en-US" altLang="zh-CN" sz="2400" b="1" dirty="0"/>
              <a:t>.</a:t>
            </a:r>
            <a:endParaRPr lang="zh-CN" altLang="en-US" sz="2200" b="1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86" y="2657914"/>
            <a:ext cx="6163590" cy="1896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077853-41E8-4200-98AD-F2382C8A2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44" y="5408232"/>
            <a:ext cx="4224528" cy="1448067"/>
          </a:xfrm>
          <a:prstGeom prst="rect">
            <a:avLst/>
          </a:prstGeom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E5453B-DB48-42B8-872F-6DC2073CBEE0}"/>
              </a:ext>
            </a:extLst>
          </p:cNvPr>
          <p:cNvSpPr txBox="1"/>
          <p:nvPr/>
        </p:nvSpPr>
        <p:spPr>
          <a:xfrm>
            <a:off x="451623" y="5906698"/>
            <a:ext cx="2160240" cy="451134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硬间隔对偶问题</a:t>
            </a:r>
          </a:p>
        </p:txBody>
      </p:sp>
    </p:spTree>
    <p:extLst>
      <p:ext uri="{BB962C8B-B14F-4D97-AF65-F5344CB8AC3E}">
        <p14:creationId xmlns:p14="http://schemas.microsoft.com/office/powerpoint/2010/main" val="6817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正则化视角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33241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b="1" dirty="0"/>
              <a:t>支持向量机学习模型的更一般形式</a:t>
            </a:r>
            <a:br>
              <a:rPr lang="en-US" altLang="zh-CN" b="1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通过替换上面两个部分</a:t>
            </a:r>
            <a:r>
              <a:rPr lang="en-US" altLang="zh-CN" b="1" dirty="0"/>
              <a:t>, </a:t>
            </a:r>
            <a:r>
              <a:rPr lang="zh-CN" altLang="en-US" b="1" dirty="0"/>
              <a:t>可以得到许多其他学习模型</a:t>
            </a:r>
            <a:endParaRPr lang="en-US" altLang="zh-CN" b="1" dirty="0"/>
          </a:p>
          <a:p>
            <a:pPr lvl="1"/>
            <a:r>
              <a:rPr lang="zh-CN" altLang="en-US" b="1" dirty="0"/>
              <a:t>对数几率回归</a:t>
            </a:r>
            <a:r>
              <a:rPr lang="en-US" altLang="zh-CN" b="1" dirty="0"/>
              <a:t>(Logistic Regression)</a:t>
            </a:r>
          </a:p>
          <a:p>
            <a:pPr lvl="1"/>
            <a:r>
              <a:rPr lang="zh-CN" altLang="en-US" b="1" dirty="0"/>
              <a:t>最小绝对收缩选择算子</a:t>
            </a:r>
            <a:r>
              <a:rPr lang="en-US" altLang="zh-CN" b="1" dirty="0"/>
              <a:t>(LASSO)【</a:t>
            </a:r>
            <a:r>
              <a:rPr lang="zh-CN" altLang="en-US" b="1" dirty="0"/>
              <a:t>非</a:t>
            </a:r>
            <a:r>
              <a:rPr lang="en-US" altLang="zh-CN" b="1" dirty="0"/>
              <a:t>0</a:t>
            </a:r>
            <a:r>
              <a:rPr lang="zh-CN" altLang="en-US" b="1" dirty="0"/>
              <a:t>分量个数尽量减少</a:t>
            </a:r>
            <a:r>
              <a:rPr lang="en-US" altLang="zh-CN" b="1" dirty="0"/>
              <a:t>】</a:t>
            </a:r>
          </a:p>
          <a:p>
            <a:pPr lvl="1"/>
            <a:r>
              <a:rPr lang="en-US" altLang="zh-CN" b="1" dirty="0"/>
              <a:t>……</a:t>
            </a:r>
          </a:p>
        </p:txBody>
      </p:sp>
      <p:sp>
        <p:nvSpPr>
          <p:cNvPr id="7" name="矩形 6"/>
          <p:cNvSpPr/>
          <p:nvPr/>
        </p:nvSpPr>
        <p:spPr>
          <a:xfrm>
            <a:off x="2356835" y="2866649"/>
            <a:ext cx="207349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116FC"/>
                </a:solidFill>
              </a:rPr>
              <a:t>结构风险</a:t>
            </a:r>
            <a:r>
              <a:rPr lang="en-US" altLang="zh-CN" sz="2000" b="1" dirty="0">
                <a:solidFill>
                  <a:srgbClr val="2116FC"/>
                </a:solidFill>
              </a:rPr>
              <a:t>, </a:t>
            </a:r>
            <a:r>
              <a:rPr lang="zh-CN" altLang="en-US" sz="2000" b="1" dirty="0">
                <a:solidFill>
                  <a:srgbClr val="2116FC"/>
                </a:solidFill>
              </a:rPr>
              <a:t>描述模型的某些性质</a:t>
            </a:r>
            <a:endParaRPr lang="zh-CN" altLang="en-US" sz="2000" b="1" dirty="0">
              <a:solidFill>
                <a:srgbClr val="2116FC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5314" y="2866649"/>
            <a:ext cx="2650341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116FC"/>
                </a:solidFill>
              </a:rPr>
              <a:t>经验风险</a:t>
            </a:r>
            <a:r>
              <a:rPr lang="en-US" altLang="zh-CN" sz="2000" b="1" dirty="0">
                <a:solidFill>
                  <a:srgbClr val="2116FC"/>
                </a:solidFill>
              </a:rPr>
              <a:t>, </a:t>
            </a:r>
            <a:r>
              <a:rPr lang="zh-CN" altLang="en-US" sz="2000" b="1" dirty="0">
                <a:solidFill>
                  <a:srgbClr val="2116FC"/>
                </a:solidFill>
              </a:rPr>
              <a:t>描述模型与训练数据的契合程度</a:t>
            </a:r>
            <a:endParaRPr lang="zh-CN" altLang="en-US" sz="2000" b="1" dirty="0">
              <a:solidFill>
                <a:srgbClr val="2116FC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4" name="下箭头 3"/>
          <p:cNvSpPr/>
          <p:nvPr/>
        </p:nvSpPr>
        <p:spPr>
          <a:xfrm rot="10800000">
            <a:off x="3903262" y="2453984"/>
            <a:ext cx="286603" cy="23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0800000">
            <a:off x="5558474" y="2453984"/>
            <a:ext cx="286603" cy="23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0" y="1728242"/>
            <a:ext cx="3158002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9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引子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-Q:</a:t>
            </a:r>
            <a:r>
              <a:rPr lang="zh-CN" altLang="en-US" b="1" dirty="0">
                <a:solidFill>
                  <a:srgbClr val="FF0000"/>
                </a:solidFill>
              </a:rPr>
              <a:t>将训练样本分开的超平面可能有很多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哪一个好呢</a:t>
            </a:r>
            <a:r>
              <a:rPr lang="en-US" altLang="zh-CN" b="1" dirty="0">
                <a:solidFill>
                  <a:srgbClr val="FF0000"/>
                </a:solidFill>
              </a:rPr>
              <a:t>? </a:t>
            </a:r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3146627" y="2995155"/>
            <a:ext cx="3115757" cy="12718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" name="Formula" r:id="rId3" imgW="1028700" imgH="981075" progId="">
                  <p:embed/>
                </p:oleObj>
              </mc:Choice>
              <mc:Fallback>
                <p:oleObj name="Formula" r:id="rId3" imgW="1028700" imgH="981075" progId="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" name="Formula" r:id="rId5" imgW="1057275" imgH="981075" progId="">
                  <p:embed/>
                </p:oleObj>
              </mc:Choice>
              <mc:Fallback>
                <p:oleObj name="Formula" r:id="rId5" imgW="1057275" imgH="981075" progId="">
                  <p:embed/>
                  <p:pic>
                    <p:nvPicPr>
                      <p:cNvPr id="0" name="图片 204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 flipH="1">
            <a:off x="4021576" y="2158332"/>
            <a:ext cx="1120348" cy="260367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3784199" y="2524844"/>
            <a:ext cx="2304807" cy="22997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77611" y="2298904"/>
            <a:ext cx="2408275" cy="229064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975470"/>
              </p:ext>
            </p:extLst>
          </p:nvPr>
        </p:nvGraphicFramePr>
        <p:xfrm>
          <a:off x="500034" y="3021160"/>
          <a:ext cx="7307686" cy="3816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7" r:id="rId3" imgW="5781675" imgH="3019425" progId="PBrush">
                  <p:embed/>
                </p:oleObj>
              </mc:Choice>
              <mc:Fallback>
                <p:oleObj r:id="rId3" imgW="5781675" imgH="3019425" progId="PBrush">
                  <p:embed/>
                  <p:pic>
                    <p:nvPicPr>
                      <p:cNvPr id="47106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034" y="3021160"/>
                        <a:ext cx="7307686" cy="381698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298448" y="4040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铰链损失函数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803507" y="4077072"/>
            <a:ext cx="25572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730484" y="5602617"/>
            <a:ext cx="1102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经验风险</a:t>
            </a:r>
          </a:p>
        </p:txBody>
      </p:sp>
      <p:sp>
        <p:nvSpPr>
          <p:cNvPr id="9" name="矩形 8"/>
          <p:cNvSpPr/>
          <p:nvPr/>
        </p:nvSpPr>
        <p:spPr>
          <a:xfrm>
            <a:off x="899694" y="5627427"/>
            <a:ext cx="22517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正则化项，结构风险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59" y="682669"/>
            <a:ext cx="4112288" cy="518356"/>
          </a:xfrm>
          <a:prstGeom prst="rect">
            <a:avLst/>
          </a:prstGeom>
        </p:spPr>
      </p:pic>
      <p:sp>
        <p:nvSpPr>
          <p:cNvPr id="47105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3600" b="1" dirty="0"/>
              <a:t>采用铰链损失函数的表示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7C2B05-8A10-4304-8D09-DC55AC45A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57" y="1052445"/>
            <a:ext cx="3320686" cy="1950613"/>
          </a:xfrm>
          <a:prstGeom prst="rect">
            <a:avLst/>
          </a:prstGeom>
        </p:spPr>
      </p:pic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3FD92A9C-EC1A-4B5F-83E1-DC6FAE771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853" y="1200791"/>
            <a:ext cx="2567413" cy="187839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04923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Hinge loss vs. 0/1 loss</a:t>
            </a:r>
          </a:p>
        </p:txBody>
      </p:sp>
      <p:graphicFrame>
        <p:nvGraphicFramePr>
          <p:cNvPr id="48130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962025" y="1690688"/>
          <a:ext cx="6818313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4" r:id="rId3" imgW="6076950" imgH="3714750" progId="PBrush">
                  <p:embed/>
                </p:oleObj>
              </mc:Choice>
              <mc:Fallback>
                <p:oleObj r:id="rId3" imgW="6076950" imgH="3714750" progId="PBrush">
                  <p:embed/>
                  <p:pic>
                    <p:nvPicPr>
                      <p:cNvPr id="48130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2025" y="1690688"/>
                        <a:ext cx="6818313" cy="41687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4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逻辑回归的损失函数</a:t>
            </a:r>
          </a:p>
        </p:txBody>
      </p:sp>
      <p:graphicFrame>
        <p:nvGraphicFramePr>
          <p:cNvPr id="4915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034903"/>
              </p:ext>
            </p:extLst>
          </p:nvPr>
        </p:nvGraphicFramePr>
        <p:xfrm>
          <a:off x="755576" y="1742324"/>
          <a:ext cx="8229600" cy="411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8" r:id="rId3" imgW="9248775" imgH="4629150" progId="PBrush">
                  <p:embed/>
                </p:oleObj>
              </mc:Choice>
              <mc:Fallback>
                <p:oleObj r:id="rId3" imgW="9248775" imgH="4629150" progId="PBrush">
                  <p:embed/>
                  <p:pic>
                    <p:nvPicPr>
                      <p:cNvPr id="49154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742324"/>
                        <a:ext cx="8229600" cy="41195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44006" y="42210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对数损失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1E7BA5-7236-4120-9891-F6A3052E3DA2}"/>
              </a:ext>
            </a:extLst>
          </p:cNvPr>
          <p:cNvSpPr/>
          <p:nvPr/>
        </p:nvSpPr>
        <p:spPr>
          <a:xfrm>
            <a:off x="457200" y="6077247"/>
            <a:ext cx="6524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116FC"/>
                </a:solidFill>
              </a:rPr>
              <a:t>对似然函数取负对数的⽅式构造⼀个误差函数</a:t>
            </a:r>
          </a:p>
        </p:txBody>
      </p:sp>
      <p:pic>
        <p:nvPicPr>
          <p:cNvPr id="7" name="Picture 19" descr="C:\Users\Mis_Liu\AppData\Roaming\Tencent\Users\79190152\QQ\WinTemp\RichOle\MF$`F3NX7_4C447%U`OPVBB.png">
            <a:extLst>
              <a:ext uri="{FF2B5EF4-FFF2-40B4-BE49-F238E27FC236}">
                <a16:creationId xmlns:a16="http://schemas.microsoft.com/office/drawing/2014/main" id="{4BDF7FE9-6488-4F3B-A6F4-018145B0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3955" y="1065567"/>
            <a:ext cx="2285540" cy="6767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09211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二分类的损失函数比较</a:t>
            </a:r>
          </a:p>
        </p:txBody>
      </p:sp>
      <p:graphicFrame>
        <p:nvGraphicFramePr>
          <p:cNvPr id="50178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74650" y="1638300"/>
          <a:ext cx="8462963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2" r:id="rId3" imgW="9334500" imgH="4676775" progId="PBrush">
                  <p:embed/>
                </p:oleObj>
              </mc:Choice>
              <mc:Fallback>
                <p:oleObj r:id="rId3" imgW="9334500" imgH="4676775" progId="PBrush">
                  <p:embed/>
                  <p:pic>
                    <p:nvPicPr>
                      <p:cNvPr id="50178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650" y="1638300"/>
                        <a:ext cx="8462963" cy="4238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929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 noChangeArrowheads="1"/>
          </p:cNvSpPr>
          <p:nvPr>
            <p:ph type="title"/>
          </p:nvPr>
        </p:nvSpPr>
        <p:spPr>
          <a:xfrm>
            <a:off x="465316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二分类的损失函数比较</a:t>
            </a:r>
          </a:p>
        </p:txBody>
      </p:sp>
      <p:graphicFrame>
        <p:nvGraphicFramePr>
          <p:cNvPr id="51202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380787"/>
              </p:ext>
            </p:extLst>
          </p:nvPr>
        </p:nvGraphicFramePr>
        <p:xfrm>
          <a:off x="326409" y="1556792"/>
          <a:ext cx="850741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r:id="rId3" imgW="9286920" imgH="4638600" progId="Paint.Picture">
                  <p:embed/>
                </p:oleObj>
              </mc:Choice>
              <mc:Fallback>
                <p:oleObj r:id="rId3" imgW="9286920" imgH="4638600" progId="Paint.Picture">
                  <p:embed/>
                  <p:pic>
                    <p:nvPicPr>
                      <p:cNvPr id="51202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09" y="1556792"/>
                        <a:ext cx="850741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222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574675" y="514350"/>
          <a:ext cx="7947025" cy="584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r:id="rId3" imgW="6486480" imgH="4772160" progId="Paint.Picture">
                  <p:embed/>
                </p:oleObj>
              </mc:Choice>
              <mc:Fallback>
                <p:oleObj r:id="rId3" imgW="6486480" imgH="4772160" progId="Paint.Picture">
                  <p:embed/>
                  <p:pic>
                    <p:nvPicPr>
                      <p:cNvPr id="52226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514350"/>
                        <a:ext cx="7947025" cy="584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算法与实践</a:t>
            </a:r>
            <a:endParaRPr lang="en-US" altLang="zh-CN" b="1" dirty="0">
              <a:solidFill>
                <a:srgbClr val="2116F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序列最小优化算法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(Sequential Minimal Optimization, SMO)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坐标上升算法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88" y="111635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坐标上升算法</a:t>
            </a:r>
            <a:r>
              <a:rPr lang="zh-CN" altLang="en-US" sz="2400" b="1" dirty="0">
                <a:solidFill>
                  <a:srgbClr val="2116FC"/>
                </a:solidFill>
              </a:rPr>
              <a:t>每次</a:t>
            </a:r>
            <a:r>
              <a:rPr lang="zh-CN" altLang="en-US" sz="2400" b="1" dirty="0"/>
              <a:t>通过</a:t>
            </a:r>
            <a:r>
              <a:rPr lang="zh-CN" altLang="en-US" sz="2400" b="1" dirty="0">
                <a:solidFill>
                  <a:srgbClr val="2116FC"/>
                </a:solidFill>
              </a:rPr>
              <a:t>更新</a:t>
            </a:r>
            <a:r>
              <a:rPr lang="zh-CN" altLang="en-US" sz="2400" b="1" dirty="0"/>
              <a:t>多元函数中的</a:t>
            </a:r>
            <a:r>
              <a:rPr lang="zh-CN" altLang="en-US" sz="2400" b="1" dirty="0">
                <a:solidFill>
                  <a:srgbClr val="2116FC"/>
                </a:solidFill>
              </a:rPr>
              <a:t>一维</a:t>
            </a:r>
            <a:r>
              <a:rPr lang="zh-CN" altLang="en-US" sz="2400" b="1" dirty="0"/>
              <a:t>，经过多次迭代直到收敛来达到优化函数的目的。</a:t>
            </a:r>
            <a:endParaRPr lang="en-US" altLang="zh-CN" sz="2400" b="1" dirty="0"/>
          </a:p>
          <a:p>
            <a:r>
              <a:rPr lang="zh-CN" altLang="en-US" sz="2400" b="1" dirty="0"/>
              <a:t>简单的讲就是</a:t>
            </a:r>
            <a:r>
              <a:rPr lang="zh-CN" altLang="en-US" sz="2400" b="1" dirty="0">
                <a:solidFill>
                  <a:srgbClr val="2116FC"/>
                </a:solidFill>
              </a:rPr>
              <a:t>不断地选中一个变量做一维最优化</a:t>
            </a:r>
            <a:r>
              <a:rPr lang="zh-CN" altLang="en-US" sz="2400" b="1" dirty="0"/>
              <a:t>直到函数达到局部最优点。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6102" y="2812278"/>
            <a:ext cx="6337571" cy="129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115918"/>
            <a:ext cx="6524618" cy="2733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pPr algn="l"/>
            <a:r>
              <a:rPr lang="zh-CN" altLang="en-US" b="1" dirty="0"/>
              <a:t>坐标上升算法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0" y="1553982"/>
            <a:ext cx="7358082" cy="5119272"/>
            <a:chOff x="0" y="1553982"/>
            <a:chExt cx="7358082" cy="5119272"/>
          </a:xfrm>
        </p:grpSpPr>
        <p:pic>
          <p:nvPicPr>
            <p:cNvPr id="38707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1553982"/>
              <a:ext cx="7358082" cy="511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707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9794" y="4554252"/>
              <a:ext cx="5545530" cy="291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15562" y="0"/>
            <a:ext cx="4514567" cy="364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引子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-Q:</a:t>
            </a:r>
            <a:r>
              <a:rPr lang="zh-CN" altLang="en-US" b="1" dirty="0"/>
              <a:t>将训练样本分开的超平面可能有很多</a:t>
            </a:r>
            <a:r>
              <a:rPr lang="en-US" altLang="zh-CN" b="1" dirty="0"/>
              <a:t>, </a:t>
            </a:r>
            <a:r>
              <a:rPr lang="zh-CN" altLang="en-US" b="1" dirty="0"/>
              <a:t>哪一个好呢</a:t>
            </a:r>
            <a:r>
              <a:rPr lang="en-US" altLang="zh-CN" b="1" dirty="0"/>
              <a:t>? </a:t>
            </a:r>
          </a:p>
        </p:txBody>
      </p:sp>
      <p:sp>
        <p:nvSpPr>
          <p:cNvPr id="69" name="内容占位符 3"/>
          <p:cNvSpPr txBox="1"/>
          <p:nvPr/>
        </p:nvSpPr>
        <p:spPr>
          <a:xfrm>
            <a:off x="202173" y="5511979"/>
            <a:ext cx="8616950" cy="5167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-A:</a:t>
            </a:r>
            <a:r>
              <a:rPr lang="zh-CN" altLang="en-US" b="1" dirty="0">
                <a:solidFill>
                  <a:srgbClr val="FF0000"/>
                </a:solidFill>
              </a:rPr>
              <a:t>应选择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2116FC"/>
                </a:solidFill>
              </a:rPr>
              <a:t>正中间</a:t>
            </a:r>
            <a:r>
              <a:rPr lang="en-US" altLang="zh-CN" b="1" dirty="0">
                <a:solidFill>
                  <a:srgbClr val="FF0000"/>
                </a:solidFill>
              </a:rPr>
              <a:t>”, </a:t>
            </a:r>
            <a:r>
              <a:rPr lang="zh-CN" altLang="en-US" b="1" dirty="0">
                <a:solidFill>
                  <a:srgbClr val="FF0000"/>
                </a:solidFill>
              </a:rPr>
              <a:t>容忍性好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鲁棒性高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泛化能力最强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3146627" y="2995155"/>
            <a:ext cx="3115757" cy="12718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1" name="Formula" r:id="rId3" imgW="1028700" imgH="981075" progId="">
                  <p:embed/>
                </p:oleObj>
              </mc:Choice>
              <mc:Fallback>
                <p:oleObj name="Formula" r:id="rId3" imgW="1028700" imgH="981075" progId="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2" name="Formula" r:id="rId5" imgW="1057275" imgH="981075" progId="">
                  <p:embed/>
                </p:oleObj>
              </mc:Choice>
              <mc:Fallback>
                <p:oleObj name="Formula" r:id="rId5" imgW="1057275" imgH="981075" progId="">
                  <p:embed/>
                  <p:pic>
                    <p:nvPicPr>
                      <p:cNvPr id="0" name="图片 307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 flipH="1">
            <a:off x="4021576" y="2158332"/>
            <a:ext cx="1120348" cy="260367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3784199" y="2524844"/>
            <a:ext cx="2304807" cy="22997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77611" y="2298904"/>
            <a:ext cx="2408275" cy="229064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序列最小优化算法</a:t>
            </a:r>
            <a:r>
              <a:rPr lang="en-US" altLang="zh-CN" b="1" dirty="0"/>
              <a:t>(</a:t>
            </a:r>
            <a:r>
              <a:rPr lang="en-US" b="1" dirty="0"/>
              <a:t>SMO)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88097" name="Rectangle 1"/>
          <p:cNvSpPr>
            <a:spLocks noChangeArrowheads="1"/>
          </p:cNvSpPr>
          <p:nvPr/>
        </p:nvSpPr>
        <p:spPr bwMode="auto">
          <a:xfrm>
            <a:off x="142844" y="1500174"/>
            <a:ext cx="4908716" cy="18004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SMO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的思想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2116FC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类似坐标上升算法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  <a:cs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我们需要优化一系列的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α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的值，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  <a:cs typeface="宋体" panose="02010600030101010101" pitchFamily="2" charset="-122"/>
            </a:endParaRP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121212"/>
                </a:solidFill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每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次选择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尽量少的</a:t>
            </a: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α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来优化，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  <a:cs typeface="宋体" panose="02010600030101010101" pitchFamily="2" charset="-122"/>
            </a:endParaRP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不断迭代直到函数收敛到最优值。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</p:txBody>
      </p:sp>
      <p:sp>
        <p:nvSpPr>
          <p:cNvPr id="388098" name="AutoShape 2" descr="[公式]"/>
          <p:cNvSpPr>
            <a:spLocks noChangeAspect="1" noChangeArrowheads="1"/>
          </p:cNvSpPr>
          <p:nvPr/>
        </p:nvSpPr>
        <p:spPr bwMode="auto">
          <a:xfrm>
            <a:off x="91979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88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3500438"/>
            <a:ext cx="5867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坐标上升法可行？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61</a:t>
            </a:fld>
            <a:endParaRPr lang="zh-CN" altLang="en-US"/>
          </a:p>
        </p:txBody>
      </p:sp>
      <p:graphicFrame>
        <p:nvGraphicFramePr>
          <p:cNvPr id="391170" name="Object 2"/>
          <p:cNvGraphicFramePr>
            <a:graphicFrameLocks noGrp="1" noChangeAspect="1"/>
          </p:cNvGraphicFramePr>
          <p:nvPr/>
        </p:nvGraphicFramePr>
        <p:xfrm>
          <a:off x="1285852" y="1643049"/>
          <a:ext cx="6072230" cy="4880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" r:id="rId3" imgW="5848350" imgH="4695825" progId="PBrush">
                  <p:embed/>
                </p:oleObj>
              </mc:Choice>
              <mc:Fallback>
                <p:oleObj r:id="rId3" imgW="5848350" imgH="4695825" progId="PBrush">
                  <p:embed/>
                  <p:pic>
                    <p:nvPicPr>
                      <p:cNvPr id="0" name="图片 614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5852" y="1643049"/>
                        <a:ext cx="6072230" cy="488006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3DCDFA5-1793-418E-92E4-468E92F03614}"/>
              </a:ext>
            </a:extLst>
          </p:cNvPr>
          <p:cNvSpPr txBox="1"/>
          <p:nvPr/>
        </p:nvSpPr>
        <p:spPr>
          <a:xfrm>
            <a:off x="4660548" y="1620549"/>
            <a:ext cx="321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116FC"/>
                </a:solidFill>
              </a:rPr>
              <a:t>α</a:t>
            </a:r>
            <a:r>
              <a:rPr lang="zh-CN" altLang="en-US" sz="2400" b="1" dirty="0">
                <a:solidFill>
                  <a:srgbClr val="2116FC"/>
                </a:solidFill>
              </a:rPr>
              <a:t>并不是完全独立的</a:t>
            </a:r>
            <a:endParaRPr lang="en-US" altLang="zh-CN" sz="2400" b="1" dirty="0">
              <a:solidFill>
                <a:srgbClr val="2116FC"/>
              </a:solidFill>
            </a:endParaRPr>
          </a:p>
          <a:p>
            <a:r>
              <a:rPr lang="zh-CN" altLang="en-US" sz="2400" b="1" dirty="0">
                <a:solidFill>
                  <a:srgbClr val="2116FC"/>
                </a:solidFill>
              </a:rPr>
              <a:t>一个</a:t>
            </a:r>
            <a:r>
              <a:rPr lang="en-US" altLang="zh-CN" sz="2400" b="1" dirty="0">
                <a:solidFill>
                  <a:srgbClr val="2116FC"/>
                </a:solidFill>
              </a:rPr>
              <a:t>α</a:t>
            </a:r>
            <a:r>
              <a:rPr lang="zh-CN" altLang="en-US" sz="2400" b="1" dirty="0">
                <a:solidFill>
                  <a:srgbClr val="2116FC"/>
                </a:solidFill>
              </a:rPr>
              <a:t>改变，</a:t>
            </a:r>
            <a:endParaRPr lang="en-US" altLang="zh-CN" sz="2400" b="1" dirty="0">
              <a:solidFill>
                <a:srgbClr val="2116FC"/>
              </a:solidFill>
            </a:endParaRPr>
          </a:p>
          <a:p>
            <a:r>
              <a:rPr lang="zh-CN" altLang="en-US" sz="2400" b="1" dirty="0">
                <a:solidFill>
                  <a:srgbClr val="2116FC"/>
                </a:solidFill>
              </a:rPr>
              <a:t>另一个也要随之变化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3918946"/>
            <a:ext cx="8715436" cy="2525747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这个凸二次优化问题的其他求解算法的复杂度很高</a:t>
            </a:r>
            <a:endParaRPr lang="en-US" altLang="zh-CN" sz="2400" b="1" dirty="0"/>
          </a:p>
          <a:p>
            <a:r>
              <a:rPr lang="zh-CN" altLang="en-US" sz="2400" b="1" dirty="0"/>
              <a:t>但是</a:t>
            </a:r>
            <a:r>
              <a:rPr lang="en-US" altLang="zh-CN" sz="2400" b="1" dirty="0"/>
              <a:t>Platt</a:t>
            </a:r>
            <a:r>
              <a:rPr lang="zh-CN" altLang="en-US" sz="2400" b="1" dirty="0"/>
              <a:t>提出的</a:t>
            </a:r>
            <a:r>
              <a:rPr lang="en-US" altLang="zh-CN" sz="2400" b="1" dirty="0"/>
              <a:t>SMO</a:t>
            </a:r>
            <a:r>
              <a:rPr lang="zh-CN" altLang="en-US" sz="2400" b="1" dirty="0"/>
              <a:t>算法可以高效的求解上述对偶问题</a:t>
            </a:r>
            <a:endParaRPr lang="en-US" altLang="zh-CN" sz="2400" b="1" dirty="0"/>
          </a:p>
          <a:p>
            <a:r>
              <a:rPr lang="zh-CN" altLang="en-US" sz="2400" b="1" dirty="0"/>
              <a:t>把原始问题的</a:t>
            </a:r>
            <a:r>
              <a:rPr lang="zh-CN" altLang="en-US" sz="2400" b="1" dirty="0">
                <a:solidFill>
                  <a:srgbClr val="2116FC"/>
                </a:solidFill>
              </a:rPr>
              <a:t>求解</a:t>
            </a:r>
            <a:r>
              <a:rPr lang="en-US" altLang="zh-CN" sz="2400" b="1" dirty="0">
                <a:solidFill>
                  <a:srgbClr val="2116FC"/>
                </a:solidFill>
              </a:rPr>
              <a:t>N</a:t>
            </a:r>
            <a:r>
              <a:rPr lang="zh-CN" altLang="en-US" sz="2400" b="1" dirty="0">
                <a:solidFill>
                  <a:srgbClr val="2116FC"/>
                </a:solidFill>
              </a:rPr>
              <a:t>个参数</a:t>
            </a:r>
            <a:r>
              <a:rPr lang="zh-CN" altLang="en-US" sz="2400" b="1" dirty="0"/>
              <a:t>二次规划问题分解成多个</a:t>
            </a:r>
            <a:r>
              <a:rPr lang="zh-CN" altLang="en-US" sz="2400" b="1" dirty="0">
                <a:solidFill>
                  <a:srgbClr val="2116FC"/>
                </a:solidFill>
              </a:rPr>
              <a:t>二次规划</a:t>
            </a:r>
            <a:r>
              <a:rPr lang="zh-CN" altLang="en-US" sz="2400" b="1" dirty="0"/>
              <a:t>问题求解</a:t>
            </a:r>
            <a:endParaRPr lang="en-US" altLang="zh-CN" sz="2400" b="1" dirty="0"/>
          </a:p>
          <a:p>
            <a:r>
              <a:rPr lang="zh-CN" altLang="en-US" sz="2400" b="1" dirty="0"/>
              <a:t>每个子问题只需要</a:t>
            </a:r>
            <a:r>
              <a:rPr lang="zh-CN" altLang="en-US" sz="2400" b="1" dirty="0">
                <a:solidFill>
                  <a:srgbClr val="2116FC"/>
                </a:solidFill>
              </a:rPr>
              <a:t>求解</a:t>
            </a:r>
            <a:r>
              <a:rPr lang="en-US" altLang="zh-CN" sz="2400" b="1" dirty="0">
                <a:solidFill>
                  <a:srgbClr val="2116FC"/>
                </a:solidFill>
              </a:rPr>
              <a:t>2</a:t>
            </a:r>
            <a:r>
              <a:rPr lang="zh-CN" altLang="en-US" sz="2400" b="1" dirty="0">
                <a:solidFill>
                  <a:srgbClr val="2116FC"/>
                </a:solidFill>
              </a:rPr>
              <a:t>个参数</a:t>
            </a:r>
            <a:r>
              <a:rPr lang="zh-CN" altLang="en-US" sz="2400" b="1" dirty="0"/>
              <a:t>，节省了时间成本和内存需求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142984"/>
            <a:ext cx="5867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altLang="zh-CN" b="1" dirty="0"/>
              <a:t>SMO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8082" y="1223300"/>
            <a:ext cx="8229600" cy="506322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1" dirty="0"/>
              <a:t>基本思路：不断执行如下两个步骤直至收敛</a:t>
            </a:r>
            <a:r>
              <a:rPr lang="en-US" altLang="zh-CN" b="1" dirty="0"/>
              <a:t>.</a:t>
            </a:r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第一步：选取一对需更新的变量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en-US" altLang="zh-CN" b="1" dirty="0"/>
              <a:t>.</a:t>
            </a:r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第二步：固定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zh-CN" altLang="en-US" b="1" dirty="0"/>
              <a:t>以外的参数</a:t>
            </a:r>
            <a:r>
              <a:rPr lang="en-US" altLang="zh-CN" b="1" dirty="0"/>
              <a:t>, </a:t>
            </a:r>
            <a:r>
              <a:rPr lang="zh-CN" altLang="en-US" b="1" dirty="0"/>
              <a:t>求解对偶问题更新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en-US" altLang="zh-CN" b="1" dirty="0"/>
              <a:t>.</a:t>
            </a:r>
          </a:p>
          <a:p>
            <a:pPr lvl="0"/>
            <a:endParaRPr lang="en-US" altLang="zh-CN" b="1" dirty="0"/>
          </a:p>
          <a:p>
            <a:pPr lvl="0"/>
            <a:r>
              <a:rPr lang="zh-CN" altLang="en-US" b="1" dirty="0"/>
              <a:t>仅考虑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zh-CN" altLang="en-US" b="1" dirty="0"/>
              <a:t>时</a:t>
            </a:r>
            <a:r>
              <a:rPr lang="en-US" altLang="zh-CN" b="1" dirty="0"/>
              <a:t>, </a:t>
            </a:r>
            <a:r>
              <a:rPr lang="zh-CN" altLang="en-US" b="1" dirty="0"/>
              <a:t>对偶问题的约束变为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偏移项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/>
              <a:t>：通过支持向量来确定</a:t>
            </a:r>
            <a:r>
              <a:rPr lang="en-US" altLang="zh-CN" b="1" dirty="0"/>
              <a:t>.</a:t>
            </a:r>
          </a:p>
        </p:txBody>
      </p:sp>
      <p:sp>
        <p:nvSpPr>
          <p:cNvPr id="13" name="矩形 12"/>
          <p:cNvSpPr/>
          <p:nvPr/>
        </p:nvSpPr>
        <p:spPr>
          <a:xfrm>
            <a:off x="1262605" y="4409279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用一个变量表示另一个变量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回代入对偶问题可得一个单变量的二次规划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该问题具有</a:t>
            </a:r>
            <a:r>
              <a:rPr lang="zh-CN" altLang="en-US" sz="2400" b="1" dirty="0">
                <a:solidFill>
                  <a:srgbClr val="2116FC"/>
                </a:solidFill>
              </a:rPr>
              <a:t>闭式解</a:t>
            </a:r>
            <a:r>
              <a:rPr lang="en-US" altLang="zh-CN" sz="2400" b="1" dirty="0"/>
              <a:t>.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3643314"/>
            <a:ext cx="5480779" cy="71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392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14488"/>
            <a:ext cx="9144001" cy="302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393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4260"/>
            <a:ext cx="8643998" cy="671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298"/>
            <a:ext cx="7620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3962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992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397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144000" cy="270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071810"/>
            <a:ext cx="7186630" cy="332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0"/>
            <a:ext cx="7186630" cy="332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8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03023"/>
            <a:ext cx="9144000" cy="345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44718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如何把间隔 </a:t>
            </a:r>
            <a:r>
              <a:rPr lang="el-GR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4000" b="1" dirty="0"/>
              <a:t>表示为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4000" b="1" dirty="0"/>
              <a:t>的函数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97" y="1966347"/>
            <a:ext cx="7707167" cy="4799506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55883" y="1504682"/>
            <a:ext cx="2447592" cy="46166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假设线性可分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E123003-9CBE-4D89-B8C8-FA050CB0B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6382" y="1292047"/>
            <a:ext cx="2512514" cy="77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F4613F0-9D2B-4F38-BFCF-F0AEA8736A5B}"/>
              </a:ext>
            </a:extLst>
          </p:cNvPr>
          <p:cNvSpPr/>
          <p:nvPr/>
        </p:nvSpPr>
        <p:spPr>
          <a:xfrm>
            <a:off x="5732489" y="891640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超平面将训练样本分成了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296E75-3195-45A2-B531-9180CF515AC5}"/>
              </a:ext>
            </a:extLst>
          </p:cNvPr>
          <p:cNvSpPr/>
          <p:nvPr/>
        </p:nvSpPr>
        <p:spPr>
          <a:xfrm>
            <a:off x="679761" y="1039679"/>
            <a:ext cx="4830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距离超平面最近的</a:t>
            </a:r>
            <a:r>
              <a:rPr lang="zh-CN" altLang="en-US" sz="20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训练样本点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使等号成立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1DC31EB2-5DCF-4EF6-9DDC-B3100C9A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78058" y="3899725"/>
            <a:ext cx="1643074" cy="85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6B239C-6792-4467-92F6-D3344B702FBF}"/>
              </a:ext>
            </a:extLst>
          </p:cNvPr>
          <p:cNvSpPr/>
          <p:nvPr/>
        </p:nvSpPr>
        <p:spPr>
          <a:xfrm>
            <a:off x="6204128" y="3566204"/>
            <a:ext cx="2937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任意点</a:t>
            </a:r>
            <a:r>
              <a:rPr lang="en-US" altLang="zh-CN" sz="2000" b="1" dirty="0">
                <a:solidFill>
                  <a:srgbClr val="FF0000"/>
                </a:solidFill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</a:rPr>
              <a:t>到超平面的距离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62100"/>
            <a:ext cx="9144000" cy="360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成熟的</a:t>
            </a:r>
            <a:r>
              <a:rPr lang="en-US" altLang="zh-CN" b="1" dirty="0"/>
              <a:t>SVM</a:t>
            </a:r>
            <a:r>
              <a:rPr lang="zh-CN" altLang="en-US" b="1" dirty="0"/>
              <a:t>软件包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LIBSVM</a:t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tx2"/>
                </a:solidFill>
                <a:hlinkClick r:id="rId2"/>
              </a:rPr>
              <a:t>http://www.csie.ntu.edu.tw/~cjlin/libsvm/</a:t>
            </a:r>
            <a:br>
              <a:rPr lang="en-US" altLang="zh-CN" sz="2400" dirty="0">
                <a:solidFill>
                  <a:schemeClr val="tx2"/>
                </a:solidFill>
                <a:hlinkClick r:id="rId2"/>
              </a:rPr>
            </a:b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/>
              <a:t>LIBLINEAR</a:t>
            </a:r>
            <a:br>
              <a:rPr lang="en-US" altLang="zh-CN" sz="2400" dirty="0"/>
            </a:br>
            <a:r>
              <a:rPr lang="en-US" altLang="zh-CN" sz="2400" u="sng" dirty="0">
                <a:solidFill>
                  <a:schemeClr val="tx2"/>
                </a:solidFill>
                <a:hlinkClick r:id="rId3"/>
              </a:rPr>
              <a:t>http://www.csie.ntu.edu.tw/~cjlin/liblinear/</a:t>
            </a:r>
            <a:endParaRPr lang="en-US" altLang="zh-CN" sz="2400" u="sng" dirty="0">
              <a:solidFill>
                <a:schemeClr val="tx2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dirty="0" err="1"/>
              <a:t>SVM</a:t>
            </a:r>
            <a:r>
              <a:rPr lang="en-US" altLang="zh-CN" sz="2400" baseline="30000" dirty="0" err="1"/>
              <a:t>light</a:t>
            </a:r>
            <a:r>
              <a:rPr lang="en-US" altLang="zh-CN" sz="2400" baseline="30000" dirty="0"/>
              <a:t> 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SVM</a:t>
            </a:r>
            <a:r>
              <a:rPr lang="en-US" altLang="zh-CN" sz="2400" baseline="30000" dirty="0" err="1"/>
              <a:t>perf</a:t>
            </a:r>
            <a:r>
              <a:rPr lang="en-US" altLang="zh-CN" sz="2400" baseline="30000" dirty="0"/>
              <a:t> 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SVM</a:t>
            </a:r>
            <a:r>
              <a:rPr lang="en-US" altLang="zh-CN" sz="2400" baseline="30000" dirty="0" err="1"/>
              <a:t>struct</a:t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tx2"/>
                </a:solidFill>
                <a:hlinkClick r:id="rId4"/>
              </a:rPr>
              <a:t>http://svmlight.joachims.org/svm_struct.html</a:t>
            </a:r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dirty="0" err="1"/>
              <a:t>Pegasos</a:t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tx2"/>
                </a:solidFill>
                <a:hlinkClick r:id="rId5"/>
              </a:rPr>
              <a:t>http://www.cs.huji.ac.il/~shais/code/index.html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zh-CN" altLang="en-US" b="1" dirty="0"/>
              <a:t>过拟合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00034" y="3071810"/>
            <a:ext cx="8229600" cy="3357586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也会产生过拟合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解决方案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选择更合适的参数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（如软间隔）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选择一个更好的核函数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选择一个更好的核函数的参数（如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32" y="1571612"/>
            <a:ext cx="5331215" cy="121444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44718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高斯核参数</a:t>
            </a:r>
            <a:r>
              <a:rPr lang="el-GR" altLang="zh-C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zh-CN" alt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70" y="1340826"/>
            <a:ext cx="8060103" cy="4680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355982" y="3645018"/>
            <a:ext cx="1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导致欠拟合</a:t>
            </a:r>
          </a:p>
        </p:txBody>
      </p:sp>
      <p:sp>
        <p:nvSpPr>
          <p:cNvPr id="10" name="文本框 9"/>
          <p:cNvSpPr txBox="1"/>
          <p:nvPr/>
        </p:nvSpPr>
        <p:spPr>
          <a:xfrm flipH="1">
            <a:off x="4401701" y="5301156"/>
            <a:ext cx="1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导致过拟合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sp>
        <p:nvSpPr>
          <p:cNvPr id="65538" name="内容占位符 2"/>
          <p:cNvSpPr>
            <a:spLocks noGrp="1" noChangeArrowheads="1"/>
          </p:cNvSpPr>
          <p:nvPr>
            <p:ph idx="1"/>
          </p:nvPr>
        </p:nvSpPr>
        <p:spPr>
          <a:xfrm>
            <a:off x="428596" y="3357562"/>
            <a:ext cx="8229600" cy="2043114"/>
          </a:xfrm>
        </p:spPr>
        <p:txBody>
          <a:bodyPr/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正则化系数C事先设定, 它定义了模型复杂度与经验损失间的权衡。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当 C 增加时，正则化的作用减弱，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SVM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趋向于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过拟合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0" y="1785926"/>
            <a:ext cx="5331215" cy="121444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i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988185" y="1781175"/>
          <a:ext cx="4630420" cy="431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2" r:id="rId3" imgW="3533775" imgH="3295650" progId="PBrush">
                  <p:embed/>
                </p:oleObj>
              </mc:Choice>
              <mc:Fallback>
                <p:oleObj r:id="rId3" imgW="3533775" imgH="3295650" progId="PBrush">
                  <p:embed/>
                  <p:pic>
                    <p:nvPicPr>
                      <p:cNvPr id="0" name="图片 24576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8185" y="1781175"/>
                        <a:ext cx="4630420" cy="431863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169160" y="1752600"/>
          <a:ext cx="4457700" cy="435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36" r:id="rId3" imgW="3429000" imgH="3352800" progId="PBrush">
                  <p:embed/>
                </p:oleObj>
              </mc:Choice>
              <mc:Fallback>
                <p:oleObj r:id="rId3" imgW="3429000" imgH="3352800" progId="PBrush">
                  <p:embed/>
                  <p:pic>
                    <p:nvPicPr>
                      <p:cNvPr id="0" name="图片 25600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9160" y="1752600"/>
                        <a:ext cx="4457700" cy="43586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723515" y="2042795"/>
          <a:ext cx="4343400" cy="408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0" r:id="rId3" imgW="3409950" imgH="3209925" progId="PBrush">
                  <p:embed/>
                </p:oleObj>
              </mc:Choice>
              <mc:Fallback>
                <p:oleObj r:id="rId3" imgW="3409950" imgH="3209925" progId="PBrush">
                  <p:embed/>
                  <p:pic>
                    <p:nvPicPr>
                      <p:cNvPr id="0" name="图片 2662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3515" y="2042795"/>
                        <a:ext cx="4343400" cy="40887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332355" y="1714500"/>
          <a:ext cx="4570095" cy="463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4" r:id="rId3" imgW="3381375" imgH="3429000" progId="PBrush">
                  <p:embed/>
                </p:oleObj>
              </mc:Choice>
              <mc:Fallback>
                <p:oleObj r:id="rId3" imgW="3381375" imgH="3429000" progId="PBrush">
                  <p:embed/>
                  <p:pic>
                    <p:nvPicPr>
                      <p:cNvPr id="0" name="图片 27648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2355" y="1714500"/>
                        <a:ext cx="4570095" cy="463423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本章阅读</a:t>
            </a:r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4500" b="1" dirty="0"/>
              <a:t>Bishop Ch</a:t>
            </a:r>
            <a:r>
              <a:rPr lang="pl-PL" altLang="zh-CN" sz="4500" b="1" dirty="0"/>
              <a:t> </a:t>
            </a:r>
            <a:r>
              <a:rPr lang="en-US" altLang="zh-CN" sz="4500" b="1" dirty="0"/>
              <a:t>6.1, 6.2, 7.1</a:t>
            </a:r>
          </a:p>
          <a:p>
            <a:r>
              <a:rPr lang="en-US" altLang="zh-CN" sz="4500" b="1" dirty="0" err="1"/>
              <a:t>Zhihua</a:t>
            </a:r>
            <a:r>
              <a:rPr lang="en-US" altLang="zh-CN" sz="4500" b="1" dirty="0"/>
              <a:t> Zhou Ch 6</a:t>
            </a:r>
          </a:p>
          <a:p>
            <a:r>
              <a:rPr lang="en-US" altLang="zh-CN" sz="4500" b="1" dirty="0"/>
              <a:t>Hang Li Ch 7</a:t>
            </a:r>
          </a:p>
          <a:p>
            <a:r>
              <a:rPr lang="en-US" altLang="zh-CN" sz="4500" b="1" dirty="0">
                <a:hlinkClick r:id="rId2"/>
              </a:rPr>
              <a:t>https://zhuanlan.zhihu.com/p/29212107</a:t>
            </a:r>
            <a:endParaRPr lang="en-US" altLang="zh-CN" sz="4500" b="1" dirty="0"/>
          </a:p>
          <a:p>
            <a:pPr>
              <a:buNone/>
            </a:pPr>
            <a:endParaRPr lang="en-US" altLang="zh-CN" sz="4500" b="1" dirty="0"/>
          </a:p>
          <a:p>
            <a:r>
              <a:rPr lang="en-US" altLang="zh-CN" dirty="0">
                <a:hlinkClick r:id="rId3"/>
              </a:rPr>
              <a:t>https://www.bilibili.com/video/av36760800?p=1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… </a:t>
            </a:r>
            <a:r>
              <a:rPr lang="en-US" altLang="zh-CN" dirty="0">
                <a:hlinkClick r:id="rId4"/>
              </a:rPr>
              <a:t>https://www.bilibili.com/video/av36760800?p=21</a:t>
            </a:r>
            <a:r>
              <a:rPr lang="en-US" altLang="zh-CN" dirty="0"/>
              <a:t> </a:t>
            </a:r>
            <a:r>
              <a:rPr lang="zh-CN" altLang="en-US" b="1" dirty="0"/>
              <a:t>（注：可根据需要选择性地观看）</a:t>
            </a:r>
            <a:endParaRPr lang="en-US" altLang="zh-CN" b="1" dirty="0"/>
          </a:p>
          <a:p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3300"/>
                </a:solidFill>
              </a:rPr>
              <a:t>第三次作业请助教老师上传到群文件里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间隔与支持向量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0731F98-CFA9-466B-A8B6-B0FE2429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343"/>
            <a:ext cx="9136912" cy="3938496"/>
          </a:xfrm>
          <a:prstGeom prst="rect">
            <a:avLst/>
          </a:prstGeom>
        </p:spPr>
      </p:pic>
      <p:sp>
        <p:nvSpPr>
          <p:cNvPr id="69" name="内容占位符 3"/>
          <p:cNvSpPr txBox="1"/>
          <p:nvPr/>
        </p:nvSpPr>
        <p:spPr>
          <a:xfrm>
            <a:off x="323528" y="3789040"/>
            <a:ext cx="778769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间隔</a:t>
            </a:r>
          </a:p>
        </p:txBody>
      </p:sp>
      <p:sp>
        <p:nvSpPr>
          <p:cNvPr id="224" name="内容占位符 3"/>
          <p:cNvSpPr txBox="1"/>
          <p:nvPr/>
        </p:nvSpPr>
        <p:spPr>
          <a:xfrm>
            <a:off x="5220072" y="4509120"/>
            <a:ext cx="1322573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>
                <a:solidFill>
                  <a:srgbClr val="2116FC"/>
                </a:solidFill>
              </a:rPr>
              <a:t>支持向量</a:t>
            </a:r>
          </a:p>
        </p:txBody>
      </p:sp>
    </p:spTree>
    <p:extLst>
      <p:ext uri="{BB962C8B-B14F-4D97-AF65-F5344CB8AC3E}">
        <p14:creationId xmlns:p14="http://schemas.microsoft.com/office/powerpoint/2010/main" val="8449218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82536640085&amp;di=122d4aefcafae139a941b3fa2bbf2dde&amp;imgtype=0&amp;src=http%3A%2F%2Finews.gtimg.com%2Fnewsapp_match%2F0%2F7264573754%2F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204864"/>
            <a:ext cx="2857500" cy="2857500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159FED4-300C-4CA6-A166-7CA8D48E5ACA}" type="slidenum">
              <a:rPr lang="en-US" altLang="zh-CN" smtClean="0"/>
              <a:t>80</a:t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支持向量机</a:t>
            </a:r>
            <a:br>
              <a:rPr lang="en-US" altLang="zh-CN" b="1" dirty="0"/>
            </a:br>
            <a:r>
              <a:rPr lang="zh-CN" altLang="en-US" b="1" dirty="0"/>
              <a:t>Support Vector Machine (SVM)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107946"/>
              </p:ext>
            </p:extLst>
          </p:nvPr>
        </p:nvGraphicFramePr>
        <p:xfrm>
          <a:off x="1403648" y="1450951"/>
          <a:ext cx="6712582" cy="308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" r:id="rId4" imgW="6210300" imgH="2857500" progId="PBrush">
                  <p:embed/>
                </p:oleObj>
              </mc:Choice>
              <mc:Fallback>
                <p:oleObj r:id="rId4" imgW="6210300" imgH="2857500" progId="PBrush">
                  <p:embed/>
                  <p:pic>
                    <p:nvPicPr>
                      <p:cNvPr id="0" name="图片 5120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1450951"/>
                        <a:ext cx="6712582" cy="308870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51D014-D50A-477D-8FD7-37BD41BBE3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539656"/>
            <a:ext cx="5694567" cy="23078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&#10;\begin{document}&#10;\[&#10;\mbox{max. } \sum_{i=1}^5 \alpha_i - \frac 12 \sum_{i=1}^5 \sum_{j=1}^5 \alpha_i \alpha_j y_i y_j &#10;(x_i x_j + 1)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423"/>
  <p:tag name="PICTUREFILESIZE" val="288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box{subject to } 100 \geq \alpha_i \geq 0, \sum_{i=1}^5 \alpha_i y_i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360"/>
  <p:tag name="PICTUREFILESIZE" val="2058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align*}&#10;&amp; \quad f(z) \\&amp;= 2.5(1) (2z+1)^2 +&#10;7.333(-1) (5z+1)^2 +&#10;4.833(1) (6z+1)^2 + b \\&#10;&amp;= 0.6667 z^2 - 5.333 z + b&#10;\end{align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11"/>
  <p:tag name="BOXFONT" val="10"/>
  <p:tag name="BOXWRAP" val="False"/>
  <p:tag name="WORKAROUNDTRANSPARENCYBUG" val="False"/>
  <p:tag name="ALLOWFONTSUBSTITUTION" val="False"/>
  <p:tag name="BITMAPFORMAT" val="pngmono"/>
  <p:tag name="ORIGWIDTH" val="655"/>
  <p:tag name="PICTUREFILESIZE" val="472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(z) =&#10;0.6667 z^2 - 5.333 z + 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11"/>
  <p:tag name="BOXFONT" val="10"/>
  <p:tag name="BOXWRAP" val="False"/>
  <p:tag name="WORKAROUNDTRANSPARENCYBUG" val="False"/>
  <p:tag name="ALLOWFONTSUBSTITUTION" val="False"/>
  <p:tag name="BITMAPFORMAT" val="pngmono"/>
  <p:tag name="ORIGWIDTH" val="294"/>
  <p:tag name="PICTUREFILESIZE" val="1483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1996</Words>
  <Application>Microsoft Office PowerPoint</Application>
  <PresentationFormat>全屏显示(4:3)</PresentationFormat>
  <Paragraphs>413</Paragraphs>
  <Slides>80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80</vt:i4>
      </vt:variant>
    </vt:vector>
  </HeadingPairs>
  <TitlesOfParts>
    <vt:vector size="99" baseType="lpstr">
      <vt:lpstr>-apple-system</vt:lpstr>
      <vt:lpstr>黑体</vt:lpstr>
      <vt:lpstr>华文行楷</vt:lpstr>
      <vt:lpstr>宋体</vt:lpstr>
      <vt:lpstr>幼圆</vt:lpstr>
      <vt:lpstr>Arial</vt:lpstr>
      <vt:lpstr>Calibri</vt:lpstr>
      <vt:lpstr>Symbol</vt:lpstr>
      <vt:lpstr>Tahoma</vt:lpstr>
      <vt:lpstr>Tiger Expert</vt:lpstr>
      <vt:lpstr>Times</vt:lpstr>
      <vt:lpstr>Times New Roman</vt:lpstr>
      <vt:lpstr>Verdana</vt:lpstr>
      <vt:lpstr>Wingdings</vt:lpstr>
      <vt:lpstr>Office 主题</vt:lpstr>
      <vt:lpstr>Formula</vt:lpstr>
      <vt:lpstr>Bitmap Image</vt:lpstr>
      <vt:lpstr>MathType 7.0 Equation</vt:lpstr>
      <vt:lpstr>Equation</vt:lpstr>
      <vt:lpstr>第五讲 核方法与支持向量机</vt:lpstr>
      <vt:lpstr>目录</vt:lpstr>
      <vt:lpstr>目录</vt:lpstr>
      <vt:lpstr>引子</vt:lpstr>
      <vt:lpstr>引子</vt:lpstr>
      <vt:lpstr>引子</vt:lpstr>
      <vt:lpstr>如何把间隔 γ表示为w的函数</vt:lpstr>
      <vt:lpstr>间隔与支持向量</vt:lpstr>
      <vt:lpstr>支持向量机 Support Vector Machine (SVM)</vt:lpstr>
      <vt:lpstr>支持向量机: 3 个关键想法</vt:lpstr>
      <vt:lpstr>目录</vt:lpstr>
      <vt:lpstr>支持向量机基本型</vt:lpstr>
      <vt:lpstr>对偶问题</vt:lpstr>
      <vt:lpstr>解的稀疏性</vt:lpstr>
      <vt:lpstr>PowerPoint 演示文稿</vt:lpstr>
      <vt:lpstr>解的性质</vt:lpstr>
      <vt:lpstr>解的性质</vt:lpstr>
      <vt:lpstr>目录</vt:lpstr>
      <vt:lpstr>  对于线性不可分的样本怎么办？</vt:lpstr>
      <vt:lpstr>线性不可分情形</vt:lpstr>
      <vt:lpstr>数据变换</vt:lpstr>
      <vt:lpstr>数据变换</vt:lpstr>
      <vt:lpstr>PowerPoint 演示文稿</vt:lpstr>
      <vt:lpstr>PowerPoint 演示文稿</vt:lpstr>
      <vt:lpstr>PowerPoint 演示文稿</vt:lpstr>
      <vt:lpstr>核支持向量机</vt:lpstr>
      <vt:lpstr>PowerPoint 演示文稿</vt:lpstr>
      <vt:lpstr>核构造</vt:lpstr>
      <vt:lpstr>核构造</vt:lpstr>
      <vt:lpstr>Mercer 核</vt:lpstr>
      <vt:lpstr>核函数</vt:lpstr>
      <vt:lpstr>非线性分类</vt:lpstr>
      <vt:lpstr>实现非线性分类的思想</vt:lpstr>
      <vt:lpstr>实现非线性分类的思想</vt:lpstr>
      <vt:lpstr>核函数的选择</vt:lpstr>
      <vt:lpstr>多项式核</vt:lpstr>
      <vt:lpstr>高斯径向基核</vt:lpstr>
      <vt:lpstr>核的比较</vt:lpstr>
      <vt:lpstr>例子</vt:lpstr>
      <vt:lpstr>例子</vt:lpstr>
      <vt:lpstr>结果</vt:lpstr>
      <vt:lpstr>目录</vt:lpstr>
      <vt:lpstr>软间隔</vt:lpstr>
      <vt:lpstr>0/1损失函数</vt:lpstr>
      <vt:lpstr>替代损失</vt:lpstr>
      <vt:lpstr>软间隔支持向量机</vt:lpstr>
      <vt:lpstr>采用铰链损失函数的表示</vt:lpstr>
      <vt:lpstr>软间隔支持向量机</vt:lpstr>
      <vt:lpstr>正则化视角</vt:lpstr>
      <vt:lpstr>采用铰链损失函数的表示</vt:lpstr>
      <vt:lpstr>Hinge loss vs. 0/1 loss</vt:lpstr>
      <vt:lpstr>逻辑回归的损失函数</vt:lpstr>
      <vt:lpstr>二分类的损失函数比较</vt:lpstr>
      <vt:lpstr>二分类的损失函数比较</vt:lpstr>
      <vt:lpstr>PowerPoint 演示文稿</vt:lpstr>
      <vt:lpstr>目录</vt:lpstr>
      <vt:lpstr>PowerPoint 演示文稿</vt:lpstr>
      <vt:lpstr>坐标上升算法</vt:lpstr>
      <vt:lpstr>坐标上升算法</vt:lpstr>
      <vt:lpstr>序列最小优化算法(SMO)</vt:lpstr>
      <vt:lpstr>坐标上升法可行？</vt:lpstr>
      <vt:lpstr>SMO</vt:lpstr>
      <vt:lpstr>SMO</vt:lpstr>
      <vt:lpstr>SMO</vt:lpstr>
      <vt:lpstr>PowerPoint 演示文稿</vt:lpstr>
      <vt:lpstr>SMO</vt:lpstr>
      <vt:lpstr>PowerPoint 演示文稿</vt:lpstr>
      <vt:lpstr>PowerPoint 演示文稿</vt:lpstr>
      <vt:lpstr>PowerPoint 演示文稿</vt:lpstr>
      <vt:lpstr>SMO</vt:lpstr>
      <vt:lpstr>成熟的SVM软件包</vt:lpstr>
      <vt:lpstr>过拟合</vt:lpstr>
      <vt:lpstr>高斯核参数σ</vt:lpstr>
      <vt:lpstr>参数C在分类中的作用</vt:lpstr>
      <vt:lpstr>参数C在分类中的作用</vt:lpstr>
      <vt:lpstr>参数C在分类中的作用</vt:lpstr>
      <vt:lpstr>参数C在分类中的作用</vt:lpstr>
      <vt:lpstr>参数C在分类中的作用</vt:lpstr>
      <vt:lpstr>本章阅读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第十三章 深度学习</dc:title>
  <dc:creator>Hong</dc:creator>
  <cp:lastModifiedBy>ABC</cp:lastModifiedBy>
  <cp:revision>336</cp:revision>
  <cp:lastPrinted>2022-03-09T02:51:48Z</cp:lastPrinted>
  <dcterms:created xsi:type="dcterms:W3CDTF">2015-12-05T12:35:00Z</dcterms:created>
  <dcterms:modified xsi:type="dcterms:W3CDTF">2023-03-14T03:27:58Z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D8107EE82F014DEC81DB4C084A91814C</vt:lpwstr>
  </property>
</Properties>
</file>